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Lst>
  <p:notesMasterIdLst>
    <p:notesMasterId r:id="rId15"/>
  </p:notesMasterIdLst>
  <p:handoutMasterIdLst>
    <p:handoutMasterId r:id="rId16"/>
  </p:handoutMasterIdLst>
  <p:sldIdLst>
    <p:sldId id="257" r:id="rId2"/>
    <p:sldId id="276" r:id="rId3"/>
    <p:sldId id="290" r:id="rId4"/>
    <p:sldId id="289" r:id="rId5"/>
    <p:sldId id="287" r:id="rId6"/>
    <p:sldId id="291" r:id="rId7"/>
    <p:sldId id="279" r:id="rId8"/>
    <p:sldId id="292" r:id="rId9"/>
    <p:sldId id="285" r:id="rId10"/>
    <p:sldId id="274" r:id="rId11"/>
    <p:sldId id="286" r:id="rId12"/>
    <p:sldId id="278" r:id="rId13"/>
    <p:sldId id="281" r:id="rId14"/>
  </p:sldIdLst>
  <p:sldSz cx="9144000" cy="6858000" type="screen4x3"/>
  <p:notesSz cx="6807200" cy="9918700"/>
  <p:custDataLst>
    <p:tags r:id="rId17"/>
  </p:custDataLst>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2D9F79"/>
    <a:srgbClr val="B2B2B2"/>
    <a:srgbClr val="3B4563"/>
    <a:srgbClr val="363541"/>
    <a:srgbClr val="FF0000"/>
    <a:srgbClr val="333333"/>
    <a:srgbClr val="990033"/>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1" autoAdjust="0"/>
    <p:restoredTop sz="93170" autoAdjust="0"/>
  </p:normalViewPr>
  <p:slideViewPr>
    <p:cSldViewPr snapToGrid="0">
      <p:cViewPr>
        <p:scale>
          <a:sx n="80" d="100"/>
          <a:sy n="80" d="100"/>
        </p:scale>
        <p:origin x="-48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294957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96259" name="Rectangle 3"/>
          <p:cNvSpPr>
            <a:spLocks noGrp="1" noChangeArrowheads="1"/>
          </p:cNvSpPr>
          <p:nvPr>
            <p:ph type="dt" sz="quarter" idx="1"/>
          </p:nvPr>
        </p:nvSpPr>
        <p:spPr bwMode="auto">
          <a:xfrm>
            <a:off x="3856038" y="0"/>
            <a:ext cx="2949575"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6260" name="Rectangle 4"/>
          <p:cNvSpPr>
            <a:spLocks noGrp="1" noChangeArrowheads="1"/>
          </p:cNvSpPr>
          <p:nvPr>
            <p:ph type="ftr" sz="quarter" idx="2"/>
          </p:nvPr>
        </p:nvSpPr>
        <p:spPr bwMode="auto">
          <a:xfrm>
            <a:off x="0" y="9420225"/>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96261" name="Rectangle 5"/>
          <p:cNvSpPr>
            <a:spLocks noGrp="1" noChangeArrowheads="1"/>
          </p:cNvSpPr>
          <p:nvPr>
            <p:ph type="sldNum" sz="quarter" idx="3"/>
          </p:nvPr>
        </p:nvSpPr>
        <p:spPr bwMode="auto">
          <a:xfrm>
            <a:off x="3856038" y="9420225"/>
            <a:ext cx="2949575"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A4DF334-158C-46D8-8BB7-70563E3580D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5300"/>
          </a:xfrm>
          <a:prstGeom prst="rect">
            <a:avLst/>
          </a:prstGeom>
          <a:noFill/>
          <a:ln w="9525">
            <a:noFill/>
            <a:miter lim="800000"/>
            <a:headEnd/>
            <a:tailEnd/>
          </a:ln>
          <a:effectLst/>
        </p:spPr>
        <p:txBody>
          <a:bodyPr vert="horz" wrap="square" lIns="94366" tIns="47183" rIns="94366" bIns="47183" numCol="1" anchor="t" anchorCtr="0" compatLnSpc="1">
            <a:prstTxWarp prst="textNoShape">
              <a:avLst/>
            </a:prstTxWarp>
          </a:bodyPr>
          <a:lstStyle>
            <a:lvl1pPr algn="l" defTabSz="942975">
              <a:defRPr sz="1200"/>
            </a:lvl1pPr>
          </a:lstStyle>
          <a:p>
            <a:endParaRPr lang="en-US"/>
          </a:p>
        </p:txBody>
      </p:sp>
      <p:sp>
        <p:nvSpPr>
          <p:cNvPr id="17411" name="Rectangle 3"/>
          <p:cNvSpPr>
            <a:spLocks noGrp="1" noChangeArrowheads="1"/>
          </p:cNvSpPr>
          <p:nvPr>
            <p:ph type="dt" idx="1"/>
          </p:nvPr>
        </p:nvSpPr>
        <p:spPr bwMode="auto">
          <a:xfrm>
            <a:off x="3856038" y="0"/>
            <a:ext cx="2949575" cy="495300"/>
          </a:xfrm>
          <a:prstGeom prst="rect">
            <a:avLst/>
          </a:prstGeom>
          <a:noFill/>
          <a:ln w="9525">
            <a:noFill/>
            <a:miter lim="800000"/>
            <a:headEnd/>
            <a:tailEnd/>
          </a:ln>
          <a:effectLst/>
        </p:spPr>
        <p:txBody>
          <a:bodyPr vert="horz" wrap="square" lIns="94366" tIns="47183" rIns="94366" bIns="47183" numCol="1" anchor="t" anchorCtr="0" compatLnSpc="1">
            <a:prstTxWarp prst="textNoShape">
              <a:avLst/>
            </a:prstTxWarp>
          </a:bodyPr>
          <a:lstStyle>
            <a:lvl1pPr algn="r" defTabSz="942975">
              <a:defRPr sz="1200"/>
            </a:lvl1pPr>
          </a:lstStyle>
          <a:p>
            <a:endParaRPr lang="en-US"/>
          </a:p>
        </p:txBody>
      </p:sp>
      <p:sp>
        <p:nvSpPr>
          <p:cNvPr id="17412" name="Rectangle 4"/>
          <p:cNvSpPr>
            <a:spLocks noGrp="1" noRot="1" noChangeAspect="1" noChangeArrowheads="1" noTextEdit="1"/>
          </p:cNvSpPr>
          <p:nvPr>
            <p:ph type="sldImg" idx="2"/>
          </p:nvPr>
        </p:nvSpPr>
        <p:spPr bwMode="auto">
          <a:xfrm>
            <a:off x="923925" y="742950"/>
            <a:ext cx="4960938" cy="37211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79450" y="4711700"/>
            <a:ext cx="5448300" cy="4464050"/>
          </a:xfrm>
          <a:prstGeom prst="rect">
            <a:avLst/>
          </a:prstGeom>
          <a:noFill/>
          <a:ln w="9525">
            <a:noFill/>
            <a:miter lim="800000"/>
            <a:headEnd/>
            <a:tailEnd/>
          </a:ln>
          <a:effectLst/>
        </p:spPr>
        <p:txBody>
          <a:bodyPr vert="horz" wrap="square" lIns="94366" tIns="47183" rIns="94366" bIns="471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9420225"/>
            <a:ext cx="2949575" cy="496888"/>
          </a:xfrm>
          <a:prstGeom prst="rect">
            <a:avLst/>
          </a:prstGeom>
          <a:noFill/>
          <a:ln w="9525">
            <a:noFill/>
            <a:miter lim="800000"/>
            <a:headEnd/>
            <a:tailEnd/>
          </a:ln>
          <a:effectLst/>
        </p:spPr>
        <p:txBody>
          <a:bodyPr vert="horz" wrap="square" lIns="94366" tIns="47183" rIns="94366" bIns="47183" numCol="1" anchor="b" anchorCtr="0" compatLnSpc="1">
            <a:prstTxWarp prst="textNoShape">
              <a:avLst/>
            </a:prstTxWarp>
          </a:bodyPr>
          <a:lstStyle>
            <a:lvl1pPr algn="l" defTabSz="942975">
              <a:defRPr sz="1200"/>
            </a:lvl1pPr>
          </a:lstStyle>
          <a:p>
            <a:endParaRPr lang="en-US"/>
          </a:p>
        </p:txBody>
      </p:sp>
      <p:sp>
        <p:nvSpPr>
          <p:cNvPr id="17415" name="Rectangle 7"/>
          <p:cNvSpPr>
            <a:spLocks noGrp="1" noChangeArrowheads="1"/>
          </p:cNvSpPr>
          <p:nvPr>
            <p:ph type="sldNum" sz="quarter" idx="5"/>
          </p:nvPr>
        </p:nvSpPr>
        <p:spPr bwMode="auto">
          <a:xfrm>
            <a:off x="3856038" y="9420225"/>
            <a:ext cx="2949575" cy="496888"/>
          </a:xfrm>
          <a:prstGeom prst="rect">
            <a:avLst/>
          </a:prstGeom>
          <a:noFill/>
          <a:ln w="9525">
            <a:noFill/>
            <a:miter lim="800000"/>
            <a:headEnd/>
            <a:tailEnd/>
          </a:ln>
          <a:effectLst/>
        </p:spPr>
        <p:txBody>
          <a:bodyPr vert="horz" wrap="square" lIns="94366" tIns="47183" rIns="94366" bIns="47183" numCol="1" anchor="b" anchorCtr="0" compatLnSpc="1">
            <a:prstTxWarp prst="textNoShape">
              <a:avLst/>
            </a:prstTxWarp>
          </a:bodyPr>
          <a:lstStyle>
            <a:lvl1pPr algn="r" defTabSz="942975">
              <a:defRPr sz="1200"/>
            </a:lvl1pPr>
          </a:lstStyle>
          <a:p>
            <a:fld id="{072BB133-89D1-449D-BF0A-0131EC08440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Arial" charset="0"/>
              </a:rPr>
              <a:t>) to represent collaborative, human generated battle and functional plans at two levels of command of a joint US-UK operation. Specifically, we proposed to study the ability of coalition team members to use the CPM to accurately understand concepts and relationships illustrated through the representations, and to achieve a common plan. The goal was not to rate the quality of the plan or the tools used to create it, rather the focus was on the CPM representation’s ability to capture the planning process in enough richness to enable a shared understanding between planners.</a:t>
            </a:r>
            <a:endParaRPr lang="en-US" sz="1200" kern="1200" dirty="0">
              <a:solidFill>
                <a:schemeClr val="tx1"/>
              </a:solidFill>
              <a:latin typeface="Arial" charset="0"/>
              <a:ea typeface="+mn-ea"/>
              <a:cs typeface="Arial" charset="0"/>
            </a:endParaRPr>
          </a:p>
        </p:txBody>
      </p:sp>
      <p:sp>
        <p:nvSpPr>
          <p:cNvPr id="4" name="Slide Number Placeholder 3"/>
          <p:cNvSpPr>
            <a:spLocks noGrp="1"/>
          </p:cNvSpPr>
          <p:nvPr>
            <p:ph type="sldNum" sz="quarter" idx="10"/>
          </p:nvPr>
        </p:nvSpPr>
        <p:spPr/>
        <p:txBody>
          <a:bodyPr/>
          <a:lstStyle/>
          <a:p>
            <a:fld id="{072BB133-89D1-449D-BF0A-0131EC08440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a:lnSpc>
                <a:spcPct val="80000"/>
              </a:lnSpc>
            </a:pPr>
            <a:r>
              <a:rPr lang="en-GB" smtClean="0"/>
              <a:t>We believe that the CPM does represent much of the problem solving process, including planning, but …</a:t>
            </a:r>
          </a:p>
          <a:p>
            <a:pPr>
              <a:lnSpc>
                <a:spcPct val="80000"/>
              </a:lnSpc>
            </a:pPr>
            <a:endParaRPr lang="en-US" smtClean="0"/>
          </a:p>
          <a:p>
            <a:pPr>
              <a:lnSpc>
                <a:spcPct val="80000"/>
              </a:lnSpc>
            </a:pPr>
            <a:r>
              <a:rPr lang="en-US" smtClean="0"/>
              <a:t>Must extend this to support the evaluations</a:t>
            </a:r>
          </a:p>
          <a:p>
            <a:pPr>
              <a:lnSpc>
                <a:spcPct val="80000"/>
              </a:lnSpc>
            </a:pPr>
            <a:r>
              <a:rPr lang="en-US" smtClean="0"/>
              <a:t>Must extend the logical axioms of the entities and relations (via CE and the “logic proposal”) </a:t>
            </a:r>
          </a:p>
          <a:p>
            <a:pPr>
              <a:lnSpc>
                <a:spcPct val="80000"/>
              </a:lnSpc>
            </a:pPr>
            <a:r>
              <a:rPr lang="en-US" smtClean="0"/>
              <a:t>Must try hard to link to other ITA representations of problem solving processes</a:t>
            </a:r>
          </a:p>
          <a:p>
            <a:endParaRPr lang="en-US" smtClean="0"/>
          </a:p>
        </p:txBody>
      </p:sp>
      <p:sp>
        <p:nvSpPr>
          <p:cNvPr id="57348" name="Slide Number Placeholder 3"/>
          <p:cNvSpPr>
            <a:spLocks noGrp="1"/>
          </p:cNvSpPr>
          <p:nvPr>
            <p:ph type="sldNum" sz="quarter" idx="5"/>
          </p:nvPr>
        </p:nvSpPr>
        <p:spPr>
          <a:noFill/>
        </p:spPr>
        <p:txBody>
          <a:bodyPr/>
          <a:lstStyle/>
          <a:p>
            <a:fld id="{D13DABB4-D1C8-4642-BB44-40A731B656C2}"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dirty="0" smtClean="0"/>
              <a:t>we are NOT researching into planning. Planning is merely an example of a problem solving process. </a:t>
            </a:r>
          </a:p>
          <a:p>
            <a:endParaRPr lang="en-US" dirty="0" smtClean="0"/>
          </a:p>
          <a:p>
            <a:r>
              <a:rPr lang="en-US" dirty="0" err="1" smtClean="0"/>
              <a:t>relevent</a:t>
            </a:r>
            <a:r>
              <a:rPr lang="en-US" dirty="0" smtClean="0"/>
              <a:t> to other’s work. </a:t>
            </a:r>
          </a:p>
        </p:txBody>
      </p:sp>
      <p:sp>
        <p:nvSpPr>
          <p:cNvPr id="60420" name="Slide Number Placeholder 3"/>
          <p:cNvSpPr>
            <a:spLocks noGrp="1"/>
          </p:cNvSpPr>
          <p:nvPr>
            <p:ph type="sldNum" sz="quarter" idx="5"/>
          </p:nvPr>
        </p:nvSpPr>
        <p:spPr>
          <a:noFill/>
        </p:spPr>
        <p:txBody>
          <a:bodyPr/>
          <a:lstStyle/>
          <a:p>
            <a:pPr defTabSz="912813"/>
            <a:fld id="{7C873E43-CC75-43D1-A6D3-649F708D9283}" type="slidenum">
              <a:rPr lang="en-US" smtClean="0"/>
              <a:pPr defTabSz="912813"/>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Arial" charset="0"/>
              </a:rPr>
              <a:t>The evaluation plan calls for a two stage evaluation, each separated into two elements. Stage 1a will involve one brigade level planner to construct the “main plan” (participant #1). A FIRES component to the high-level plan must then be created (participant #2). Stage 2 will involve the simultaneous development of two battalion plans disseminated (participants #3 and #4). Stage 1a took place over a period of three weeks in January 2011. Stage 1b took place in one day in March 2011. Stage 2 was held about three weeks later. </a:t>
            </a:r>
          </a:p>
          <a:p>
            <a:endParaRPr lang="en-US" dirty="0"/>
          </a:p>
        </p:txBody>
      </p:sp>
      <p:sp>
        <p:nvSpPr>
          <p:cNvPr id="4" name="Slide Number Placeholder 3"/>
          <p:cNvSpPr>
            <a:spLocks noGrp="1"/>
          </p:cNvSpPr>
          <p:nvPr>
            <p:ph type="sldNum" sz="quarter" idx="10"/>
          </p:nvPr>
        </p:nvSpPr>
        <p:spPr/>
        <p:txBody>
          <a:bodyPr/>
          <a:lstStyle/>
          <a:p>
            <a:fld id="{072BB133-89D1-449D-BF0A-0131EC084400}"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0388" name="Rectangle 5"/>
          <p:cNvSpPr>
            <a:spLocks noChangeArrowheads="1"/>
          </p:cNvSpPr>
          <p:nvPr userDrawn="1"/>
        </p:nvSpPr>
        <p:spPr bwMode="gray">
          <a:xfrm>
            <a:off x="0" y="1998663"/>
            <a:ext cx="9144000" cy="4859337"/>
          </a:xfrm>
          <a:prstGeom prst="rect">
            <a:avLst/>
          </a:prstGeom>
          <a:gradFill rotWithShape="1">
            <a:gsLst>
              <a:gs pos="0">
                <a:srgbClr val="FFFFFF"/>
              </a:gs>
              <a:gs pos="100000">
                <a:srgbClr val="D7D7D7"/>
              </a:gs>
            </a:gsLst>
            <a:lin ang="5400000" scaled="1"/>
          </a:gradFill>
          <a:ln w="12700">
            <a:noFill/>
            <a:miter lim="800000"/>
            <a:headEnd/>
            <a:tailEnd/>
          </a:ln>
        </p:spPr>
        <p:txBody>
          <a:bodyPr lIns="108000" tIns="108000" rIns="144000" bIns="72000"/>
          <a:lstStyle/>
          <a:p>
            <a:pPr marL="190500" indent="-190500" algn="l">
              <a:lnSpc>
                <a:spcPct val="95000"/>
              </a:lnSpc>
              <a:spcAft>
                <a:spcPts val="800"/>
              </a:spcAft>
              <a:buClr>
                <a:srgbClr val="969696"/>
              </a:buClr>
              <a:buFont typeface="Wingdings" pitchFamily="2" charset="2"/>
              <a:buChar char="§"/>
            </a:pPr>
            <a:endParaRPr lang="en-US" noProof="1">
              <a:solidFill>
                <a:srgbClr val="000000"/>
              </a:solidFill>
              <a:ea typeface="MS PGothic" pitchFamily="34" charset="-128"/>
            </a:endParaRPr>
          </a:p>
        </p:txBody>
      </p:sp>
      <p:pic>
        <p:nvPicPr>
          <p:cNvPr id="100385" name="Picture 2" descr="D:\FilesOfParviz\IBM\ITA-Consortium\Reports &amp; Documents\Peer Review-2009\Templates\Soljers-2.jpg"/>
          <p:cNvPicPr>
            <a:picLocks noChangeAspect="1" noChangeArrowheads="1"/>
          </p:cNvPicPr>
          <p:nvPr userDrawn="1"/>
        </p:nvPicPr>
        <p:blipFill>
          <a:blip r:embed="rId2" cstate="print"/>
          <a:srcRect/>
          <a:stretch>
            <a:fillRect/>
          </a:stretch>
        </p:blipFill>
        <p:spPr bwMode="auto">
          <a:xfrm>
            <a:off x="0" y="0"/>
            <a:ext cx="3590925" cy="6853238"/>
          </a:xfrm>
          <a:prstGeom prst="rect">
            <a:avLst/>
          </a:prstGeom>
          <a:noFill/>
          <a:ln w="9525">
            <a:noFill/>
            <a:miter lim="800000"/>
            <a:headEnd/>
            <a:tailEnd/>
          </a:ln>
        </p:spPr>
      </p:pic>
      <p:sp>
        <p:nvSpPr>
          <p:cNvPr id="100355" name="Rectangle 3"/>
          <p:cNvSpPr>
            <a:spLocks noGrp="1" noChangeArrowheads="1"/>
          </p:cNvSpPr>
          <p:nvPr>
            <p:ph type="subTitle" idx="1"/>
          </p:nvPr>
        </p:nvSpPr>
        <p:spPr>
          <a:xfrm>
            <a:off x="3746500" y="3656013"/>
            <a:ext cx="5210175" cy="1096962"/>
          </a:xfrm>
          <a:effectLst>
            <a:outerShdw dist="12700" algn="ctr" rotWithShape="0">
              <a:srgbClr val="B2B2B2">
                <a:alpha val="50000"/>
              </a:srgbClr>
            </a:outerShdw>
          </a:effectLst>
        </p:spPr>
        <p:txBody>
          <a:bodyPr/>
          <a:lstStyle>
            <a:lvl1pPr marL="0" indent="0" algn="ctr">
              <a:lnSpc>
                <a:spcPct val="90000"/>
              </a:lnSpc>
              <a:spcBef>
                <a:spcPct val="0"/>
              </a:spcBef>
              <a:buFont typeface="Wingdings" pitchFamily="2" charset="2"/>
              <a:buNone/>
              <a:defRPr sz="2400" i="1"/>
            </a:lvl1pPr>
          </a:lstStyle>
          <a:p>
            <a:r>
              <a:rPr lang="en-US"/>
              <a:t>Click to edit Master subtitle style</a:t>
            </a:r>
          </a:p>
        </p:txBody>
      </p:sp>
      <p:sp>
        <p:nvSpPr>
          <p:cNvPr id="100365" name="Text Box 13"/>
          <p:cNvSpPr txBox="1">
            <a:spLocks noChangeArrowheads="1"/>
          </p:cNvSpPr>
          <p:nvPr/>
        </p:nvSpPr>
        <p:spPr bwMode="auto">
          <a:xfrm>
            <a:off x="3759200" y="301625"/>
            <a:ext cx="5210175" cy="627063"/>
          </a:xfrm>
          <a:prstGeom prst="rect">
            <a:avLst/>
          </a:prstGeom>
          <a:noFill/>
          <a:ln w="9525">
            <a:noFill/>
            <a:miter lim="800000"/>
            <a:headEnd/>
            <a:tailEnd/>
          </a:ln>
          <a:effectLst/>
        </p:spPr>
        <p:txBody>
          <a:bodyPr/>
          <a:lstStyle/>
          <a:p>
            <a:pPr>
              <a:lnSpc>
                <a:spcPct val="90000"/>
              </a:lnSpc>
            </a:pPr>
            <a:r>
              <a:rPr lang="en-US" sz="1400" b="1" i="1">
                <a:solidFill>
                  <a:srgbClr val="990033"/>
                </a:solidFill>
              </a:rPr>
              <a:t>International Technology Alliance</a:t>
            </a:r>
          </a:p>
          <a:p>
            <a:pPr>
              <a:lnSpc>
                <a:spcPct val="90000"/>
              </a:lnSpc>
            </a:pPr>
            <a:r>
              <a:rPr lang="en-US" sz="1400" b="1" i="1">
                <a:solidFill>
                  <a:srgbClr val="990033"/>
                </a:solidFill>
              </a:rPr>
              <a:t>in</a:t>
            </a:r>
          </a:p>
          <a:p>
            <a:pPr>
              <a:lnSpc>
                <a:spcPct val="90000"/>
              </a:lnSpc>
            </a:pPr>
            <a:r>
              <a:rPr lang="en-US" sz="1400" b="1" i="1">
                <a:solidFill>
                  <a:srgbClr val="990033"/>
                </a:solidFill>
              </a:rPr>
              <a:t>Network &amp; Information Sciences</a:t>
            </a:r>
          </a:p>
        </p:txBody>
      </p:sp>
      <p:sp>
        <p:nvSpPr>
          <p:cNvPr id="100354" name="Rectangle 2"/>
          <p:cNvSpPr>
            <a:spLocks noGrp="1" noChangeArrowheads="1"/>
          </p:cNvSpPr>
          <p:nvPr>
            <p:ph type="ctrTitle"/>
          </p:nvPr>
        </p:nvSpPr>
        <p:spPr>
          <a:xfrm>
            <a:off x="3746500" y="1004888"/>
            <a:ext cx="5210175" cy="2559050"/>
          </a:xfrm>
          <a:effectLst>
            <a:outerShdw dist="12700" algn="ctr" rotWithShape="0">
              <a:schemeClr val="tx1">
                <a:alpha val="50000"/>
              </a:schemeClr>
            </a:outerShdw>
          </a:effectLst>
        </p:spPr>
        <p:txBody>
          <a:bodyPr lIns="91440" rIns="91440" anchor="b"/>
          <a:lstStyle>
            <a:lvl1pPr algn="ctr">
              <a:defRPr sz="4000" b="0">
                <a:solidFill>
                  <a:srgbClr val="990033"/>
                </a:solidFill>
                <a:cs typeface="Arial" charset="0"/>
              </a:defRPr>
            </a:lvl1pPr>
          </a:lstStyle>
          <a:p>
            <a:r>
              <a:rPr lang="en-US"/>
              <a:t>Click to add title </a:t>
            </a:r>
          </a:p>
        </p:txBody>
      </p:sp>
      <p:pic>
        <p:nvPicPr>
          <p:cNvPr id="100370" name="Picture 18" descr="45147538"/>
          <p:cNvPicPr>
            <a:picLocks noChangeAspect="1" noChangeArrowheads="1"/>
          </p:cNvPicPr>
          <p:nvPr userDrawn="1"/>
        </p:nvPicPr>
        <p:blipFill>
          <a:blip r:embed="rId3" cstate="print"/>
          <a:srcRect/>
          <a:stretch>
            <a:fillRect/>
          </a:stretch>
        </p:blipFill>
        <p:spPr bwMode="auto">
          <a:xfrm>
            <a:off x="8340725" y="5930900"/>
            <a:ext cx="603250" cy="706438"/>
          </a:xfrm>
          <a:prstGeom prst="rect">
            <a:avLst/>
          </a:prstGeom>
          <a:noFill/>
        </p:spPr>
      </p:pic>
      <p:pic>
        <p:nvPicPr>
          <p:cNvPr id="100374" name="Picture 22" descr="ARL_Color"/>
          <p:cNvPicPr>
            <a:picLocks noChangeAspect="1" noChangeArrowheads="1"/>
          </p:cNvPicPr>
          <p:nvPr userDrawn="1"/>
        </p:nvPicPr>
        <p:blipFill>
          <a:blip r:embed="rId4" cstate="print"/>
          <a:srcRect/>
          <a:stretch>
            <a:fillRect/>
          </a:stretch>
        </p:blipFill>
        <p:spPr bwMode="auto">
          <a:xfrm>
            <a:off x="6777038" y="6161088"/>
            <a:ext cx="538162" cy="341312"/>
          </a:xfrm>
          <a:prstGeom prst="rect">
            <a:avLst/>
          </a:prstGeom>
          <a:noFill/>
        </p:spPr>
      </p:pic>
      <p:grpSp>
        <p:nvGrpSpPr>
          <p:cNvPr id="100378" name="Group 26"/>
          <p:cNvGrpSpPr>
            <a:grpSpLocks noChangeAspect="1"/>
          </p:cNvGrpSpPr>
          <p:nvPr userDrawn="1"/>
        </p:nvGrpSpPr>
        <p:grpSpPr bwMode="auto">
          <a:xfrm>
            <a:off x="7539038" y="5992813"/>
            <a:ext cx="658812" cy="650875"/>
            <a:chOff x="2431" y="1049"/>
            <a:chExt cx="830" cy="819"/>
          </a:xfrm>
        </p:grpSpPr>
        <p:sp>
          <p:nvSpPr>
            <p:cNvPr id="100377" name="Oval 25"/>
            <p:cNvSpPr>
              <a:spLocks noChangeAspect="1" noChangeArrowheads="1"/>
            </p:cNvSpPr>
            <p:nvPr userDrawn="1"/>
          </p:nvSpPr>
          <p:spPr bwMode="auto">
            <a:xfrm>
              <a:off x="2462" y="1063"/>
              <a:ext cx="775" cy="775"/>
            </a:xfrm>
            <a:prstGeom prst="ellipse">
              <a:avLst/>
            </a:prstGeom>
            <a:solidFill>
              <a:schemeClr val="bg1"/>
            </a:solidFill>
            <a:ln w="9525">
              <a:noFill/>
              <a:round/>
              <a:headEnd/>
              <a:tailEnd/>
            </a:ln>
            <a:effectLst/>
          </p:spPr>
          <p:txBody>
            <a:bodyPr wrap="none" anchor="ctr"/>
            <a:lstStyle/>
            <a:p>
              <a:endParaRPr lang="en-US"/>
            </a:p>
          </p:txBody>
        </p:sp>
        <p:pic>
          <p:nvPicPr>
            <p:cNvPr id="100371" name="Picture 19" descr="ITAnewimageHIGH"/>
            <p:cNvPicPr>
              <a:picLocks noChangeAspect="1" noChangeArrowheads="1"/>
            </p:cNvPicPr>
            <p:nvPr userDrawn="1"/>
          </p:nvPicPr>
          <p:blipFill>
            <a:blip r:embed="rId5" cstate="print"/>
            <a:srcRect/>
            <a:stretch>
              <a:fillRect/>
            </a:stretch>
          </p:blipFill>
          <p:spPr bwMode="auto">
            <a:xfrm>
              <a:off x="2431" y="1049"/>
              <a:ext cx="830" cy="819"/>
            </a:xfrm>
            <a:prstGeom prst="rect">
              <a:avLst/>
            </a:prstGeom>
            <a:noFill/>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4DF353D-BEC6-4AE8-8F64-70A6B91E06C9}"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B471EC96-BDEC-4938-8E64-FF4EB7FFD0D1}" type="datetime1">
              <a:rPr lang="en-US"/>
              <a:pPr/>
              <a:t>2/15/2012</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2275" y="131763"/>
            <a:ext cx="2195513" cy="6267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563" y="131763"/>
            <a:ext cx="6437312" cy="6267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5391FA6-902B-481A-9BCB-0401D43A135B}"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A7AB86B0-7CA8-4B7A-9F60-074762ECAEA8}" type="datetime1">
              <a:rPr lang="en-US"/>
              <a:pPr/>
              <a:t>2/15/2012</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512888" y="131763"/>
            <a:ext cx="7454900" cy="8350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82563" y="1736725"/>
            <a:ext cx="4311650" cy="2254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6613" y="1736725"/>
            <a:ext cx="4311650" cy="2254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82563" y="4143375"/>
            <a:ext cx="4311650" cy="2255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6613" y="4143375"/>
            <a:ext cx="4311650" cy="2255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6821488" y="6453188"/>
            <a:ext cx="2133600" cy="268287"/>
          </a:xfrm>
        </p:spPr>
        <p:txBody>
          <a:bodyPr/>
          <a:lstStyle>
            <a:lvl1pPr>
              <a:defRPr/>
            </a:lvl1pPr>
          </a:lstStyle>
          <a:p>
            <a:fld id="{FC66103E-8709-45A9-818E-64A3D62F4B62}" type="slidenum">
              <a:rPr lang="en-US"/>
              <a:pPr/>
              <a:t>‹#›</a:t>
            </a:fld>
            <a:endParaRPr lang="en-US"/>
          </a:p>
        </p:txBody>
      </p:sp>
      <p:sp>
        <p:nvSpPr>
          <p:cNvPr id="8" name="Date Placeholder 7"/>
          <p:cNvSpPr>
            <a:spLocks noGrp="1"/>
          </p:cNvSpPr>
          <p:nvPr>
            <p:ph type="dt" sz="half" idx="11"/>
          </p:nvPr>
        </p:nvSpPr>
        <p:spPr>
          <a:xfrm>
            <a:off x="182563" y="6453188"/>
            <a:ext cx="2133600" cy="268287"/>
          </a:xfrm>
        </p:spPr>
        <p:txBody>
          <a:bodyPr/>
          <a:lstStyle>
            <a:lvl1pPr>
              <a:defRPr/>
            </a:lvl1pPr>
          </a:lstStyle>
          <a:p>
            <a:fld id="{59EC208F-8417-4F8A-B164-5AC73BE47617}" type="datetime1">
              <a:rPr lang="en-US"/>
              <a:pPr/>
              <a:t>2/15/2012</a:t>
            </a:fld>
            <a:endParaRPr lang="en-US"/>
          </a:p>
        </p:txBody>
      </p:sp>
      <p:sp>
        <p:nvSpPr>
          <p:cNvPr id="9" name="Footer Placeholder 8"/>
          <p:cNvSpPr>
            <a:spLocks noGrp="1"/>
          </p:cNvSpPr>
          <p:nvPr>
            <p:ph type="ftr" sz="quarter" idx="12"/>
          </p:nvPr>
        </p:nvSpPr>
        <p:spPr>
          <a:xfrm>
            <a:off x="3124200" y="6453188"/>
            <a:ext cx="2895600" cy="268287"/>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12888" y="131763"/>
            <a:ext cx="7454900" cy="8350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82563" y="1736725"/>
            <a:ext cx="4311650" cy="4662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6613" y="1736725"/>
            <a:ext cx="4311650" cy="2254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6613" y="4143375"/>
            <a:ext cx="4311650" cy="2255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821488" y="6453188"/>
            <a:ext cx="2133600" cy="268287"/>
          </a:xfrm>
        </p:spPr>
        <p:txBody>
          <a:bodyPr/>
          <a:lstStyle>
            <a:lvl1pPr>
              <a:defRPr/>
            </a:lvl1pPr>
          </a:lstStyle>
          <a:p>
            <a:fld id="{FC0A1757-90EE-4BEC-B7BC-7C3BF9E5ADA3}" type="slidenum">
              <a:rPr lang="en-US"/>
              <a:pPr/>
              <a:t>‹#›</a:t>
            </a:fld>
            <a:endParaRPr lang="en-US"/>
          </a:p>
        </p:txBody>
      </p:sp>
      <p:sp>
        <p:nvSpPr>
          <p:cNvPr id="7" name="Date Placeholder 6"/>
          <p:cNvSpPr>
            <a:spLocks noGrp="1"/>
          </p:cNvSpPr>
          <p:nvPr>
            <p:ph type="dt" sz="half" idx="11"/>
          </p:nvPr>
        </p:nvSpPr>
        <p:spPr>
          <a:xfrm>
            <a:off x="182563" y="6453188"/>
            <a:ext cx="2133600" cy="268287"/>
          </a:xfrm>
        </p:spPr>
        <p:txBody>
          <a:bodyPr/>
          <a:lstStyle>
            <a:lvl1pPr>
              <a:defRPr/>
            </a:lvl1pPr>
          </a:lstStyle>
          <a:p>
            <a:fld id="{D3F9EF30-83A0-45D2-A52E-06B7FF270415}" type="datetime1">
              <a:rPr lang="en-US"/>
              <a:pPr/>
              <a:t>2/15/2012</a:t>
            </a:fld>
            <a:endParaRPr lang="en-US"/>
          </a:p>
        </p:txBody>
      </p:sp>
      <p:sp>
        <p:nvSpPr>
          <p:cNvPr id="8" name="Footer Placeholder 7"/>
          <p:cNvSpPr>
            <a:spLocks noGrp="1"/>
          </p:cNvSpPr>
          <p:nvPr>
            <p:ph type="ftr" sz="quarter" idx="12"/>
          </p:nvPr>
        </p:nvSpPr>
        <p:spPr>
          <a:xfrm>
            <a:off x="3124200" y="6453188"/>
            <a:ext cx="2895600" cy="268287"/>
          </a:xfrm>
        </p:spPr>
        <p:txBody>
          <a:bodyPr/>
          <a:lstStyle>
            <a:lvl1pPr>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12888" y="131763"/>
            <a:ext cx="7454900" cy="8350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82563" y="1736725"/>
            <a:ext cx="4311650" cy="2254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82563" y="4143375"/>
            <a:ext cx="4311650" cy="2255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6613" y="1736725"/>
            <a:ext cx="4311650" cy="4662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821488" y="6453188"/>
            <a:ext cx="2133600" cy="268287"/>
          </a:xfrm>
        </p:spPr>
        <p:txBody>
          <a:bodyPr/>
          <a:lstStyle>
            <a:lvl1pPr>
              <a:defRPr/>
            </a:lvl1pPr>
          </a:lstStyle>
          <a:p>
            <a:fld id="{B3BA6D6F-394C-4960-BAB9-E376EE05BBDB}" type="slidenum">
              <a:rPr lang="en-US"/>
              <a:pPr/>
              <a:t>‹#›</a:t>
            </a:fld>
            <a:endParaRPr lang="en-US"/>
          </a:p>
        </p:txBody>
      </p:sp>
      <p:sp>
        <p:nvSpPr>
          <p:cNvPr id="7" name="Date Placeholder 6"/>
          <p:cNvSpPr>
            <a:spLocks noGrp="1"/>
          </p:cNvSpPr>
          <p:nvPr>
            <p:ph type="dt" sz="half" idx="11"/>
          </p:nvPr>
        </p:nvSpPr>
        <p:spPr>
          <a:xfrm>
            <a:off x="182563" y="6453188"/>
            <a:ext cx="2133600" cy="268287"/>
          </a:xfrm>
        </p:spPr>
        <p:txBody>
          <a:bodyPr/>
          <a:lstStyle>
            <a:lvl1pPr>
              <a:defRPr/>
            </a:lvl1pPr>
          </a:lstStyle>
          <a:p>
            <a:fld id="{9A0BD8B8-40B2-4D59-95FD-FFDA54983F01}" type="datetime1">
              <a:rPr lang="en-US"/>
              <a:pPr/>
              <a:t>2/15/2012</a:t>
            </a:fld>
            <a:endParaRPr lang="en-US"/>
          </a:p>
        </p:txBody>
      </p:sp>
      <p:sp>
        <p:nvSpPr>
          <p:cNvPr id="8" name="Footer Placeholder 7"/>
          <p:cNvSpPr>
            <a:spLocks noGrp="1"/>
          </p:cNvSpPr>
          <p:nvPr>
            <p:ph type="ftr" sz="quarter" idx="12"/>
          </p:nvPr>
        </p:nvSpPr>
        <p:spPr>
          <a:xfrm>
            <a:off x="3124200" y="6453188"/>
            <a:ext cx="2895600" cy="268287"/>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62EEFE-3A36-4BC0-B53A-69703EDC3B13}"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057C78FC-122E-4076-A132-E009AC6EC5C1}" type="datetime1">
              <a:rPr lang="en-US"/>
              <a:pPr/>
              <a:t>2/15/2012</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81B7AB2-AA78-4A2C-A315-542D09D58CE2}" type="slidenum">
              <a:rPr lang="en-US"/>
              <a:pPr/>
              <a:t>‹#›</a:t>
            </a:fld>
            <a:endParaRPr lang="en-US"/>
          </a:p>
        </p:txBody>
      </p:sp>
      <p:sp>
        <p:nvSpPr>
          <p:cNvPr id="5" name="Date Placeholder 4"/>
          <p:cNvSpPr>
            <a:spLocks noGrp="1"/>
          </p:cNvSpPr>
          <p:nvPr>
            <p:ph type="dt" sz="half" idx="11"/>
          </p:nvPr>
        </p:nvSpPr>
        <p:spPr/>
        <p:txBody>
          <a:bodyPr/>
          <a:lstStyle>
            <a:lvl1pPr>
              <a:defRPr/>
            </a:lvl1pPr>
          </a:lstStyle>
          <a:p>
            <a:fld id="{5E224198-4696-4E73-BE28-C03115F3060F}" type="datetime1">
              <a:rPr lang="en-US"/>
              <a:pPr/>
              <a:t>2/15/2012</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563" y="1736725"/>
            <a:ext cx="4311650" cy="4662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736725"/>
            <a:ext cx="4311650" cy="4662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A5E5638-7871-452E-8477-868329742BFA}" type="slidenum">
              <a:rPr lang="en-US"/>
              <a:pPr/>
              <a:t>‹#›</a:t>
            </a:fld>
            <a:endParaRPr lang="en-US"/>
          </a:p>
        </p:txBody>
      </p:sp>
      <p:sp>
        <p:nvSpPr>
          <p:cNvPr id="6" name="Date Placeholder 5"/>
          <p:cNvSpPr>
            <a:spLocks noGrp="1"/>
          </p:cNvSpPr>
          <p:nvPr>
            <p:ph type="dt" sz="half" idx="11"/>
          </p:nvPr>
        </p:nvSpPr>
        <p:spPr/>
        <p:txBody>
          <a:bodyPr/>
          <a:lstStyle>
            <a:lvl1pPr>
              <a:defRPr/>
            </a:lvl1pPr>
          </a:lstStyle>
          <a:p>
            <a:fld id="{E75FB5D3-36BC-4D9D-A77A-97E45EDDE87D}" type="datetime1">
              <a:rPr lang="en-US"/>
              <a:pPr/>
              <a:t>2/15/2012</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CDF637C-1BA4-4615-A5FB-F8B1E71802FB}" type="slidenum">
              <a:rPr lang="en-US"/>
              <a:pPr/>
              <a:t>‹#›</a:t>
            </a:fld>
            <a:endParaRPr lang="en-US"/>
          </a:p>
        </p:txBody>
      </p:sp>
      <p:sp>
        <p:nvSpPr>
          <p:cNvPr id="8" name="Date Placeholder 7"/>
          <p:cNvSpPr>
            <a:spLocks noGrp="1"/>
          </p:cNvSpPr>
          <p:nvPr>
            <p:ph type="dt" sz="half" idx="11"/>
          </p:nvPr>
        </p:nvSpPr>
        <p:spPr/>
        <p:txBody>
          <a:bodyPr/>
          <a:lstStyle>
            <a:lvl1pPr>
              <a:defRPr/>
            </a:lvl1pPr>
          </a:lstStyle>
          <a:p>
            <a:fld id="{ED0219B1-C1EC-4CE1-859F-6668055B415C}" type="datetime1">
              <a:rPr lang="en-US"/>
              <a:pPr/>
              <a:t>2/15/2012</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21BA2C7-717C-4D34-A103-287D082A9797}" type="slidenum">
              <a:rPr lang="en-US"/>
              <a:pPr/>
              <a:t>‹#›</a:t>
            </a:fld>
            <a:endParaRPr lang="en-US"/>
          </a:p>
        </p:txBody>
      </p:sp>
      <p:sp>
        <p:nvSpPr>
          <p:cNvPr id="4" name="Date Placeholder 3"/>
          <p:cNvSpPr>
            <a:spLocks noGrp="1"/>
          </p:cNvSpPr>
          <p:nvPr>
            <p:ph type="dt" sz="half" idx="11"/>
          </p:nvPr>
        </p:nvSpPr>
        <p:spPr/>
        <p:txBody>
          <a:bodyPr/>
          <a:lstStyle>
            <a:lvl1pPr>
              <a:defRPr/>
            </a:lvl1pPr>
          </a:lstStyle>
          <a:p>
            <a:fld id="{518B15DD-6B48-49BE-A1D1-60D34B288D90}" type="datetime1">
              <a:rPr lang="en-US"/>
              <a:pPr/>
              <a:t>2/15/2012</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43975D1-F6DA-4CF1-AE56-047B8CB91844}" type="slidenum">
              <a:rPr lang="en-US"/>
              <a:pPr/>
              <a:t>‹#›</a:t>
            </a:fld>
            <a:endParaRPr lang="en-US"/>
          </a:p>
        </p:txBody>
      </p:sp>
      <p:sp>
        <p:nvSpPr>
          <p:cNvPr id="3" name="Date Placeholder 2"/>
          <p:cNvSpPr>
            <a:spLocks noGrp="1"/>
          </p:cNvSpPr>
          <p:nvPr>
            <p:ph type="dt" sz="half" idx="11"/>
          </p:nvPr>
        </p:nvSpPr>
        <p:spPr/>
        <p:txBody>
          <a:bodyPr/>
          <a:lstStyle>
            <a:lvl1pPr>
              <a:defRPr/>
            </a:lvl1pPr>
          </a:lstStyle>
          <a:p>
            <a:fld id="{C3BF4409-FCF9-4736-809A-AAB6A4A8C460}" type="datetime1">
              <a:rPr lang="en-US"/>
              <a:pPr/>
              <a:t>2/15/2012</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2D3B8B5-503D-41B3-BFA5-4EFBCA0918FF}" type="slidenum">
              <a:rPr lang="en-US"/>
              <a:pPr/>
              <a:t>‹#›</a:t>
            </a:fld>
            <a:endParaRPr lang="en-US"/>
          </a:p>
        </p:txBody>
      </p:sp>
      <p:sp>
        <p:nvSpPr>
          <p:cNvPr id="6" name="Date Placeholder 5"/>
          <p:cNvSpPr>
            <a:spLocks noGrp="1"/>
          </p:cNvSpPr>
          <p:nvPr>
            <p:ph type="dt" sz="half" idx="11"/>
          </p:nvPr>
        </p:nvSpPr>
        <p:spPr/>
        <p:txBody>
          <a:bodyPr/>
          <a:lstStyle>
            <a:lvl1pPr>
              <a:defRPr/>
            </a:lvl1pPr>
          </a:lstStyle>
          <a:p>
            <a:fld id="{709BF4C7-11C9-43CE-9C27-C139FDD3E1DC}" type="datetime1">
              <a:rPr lang="en-US"/>
              <a:pPr/>
              <a:t>2/15/2012</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E3F0639-A8D1-497E-AB7D-4E72CD3E8913}" type="slidenum">
              <a:rPr lang="en-US"/>
              <a:pPr/>
              <a:t>‹#›</a:t>
            </a:fld>
            <a:endParaRPr lang="en-US"/>
          </a:p>
        </p:txBody>
      </p:sp>
      <p:sp>
        <p:nvSpPr>
          <p:cNvPr id="6" name="Date Placeholder 5"/>
          <p:cNvSpPr>
            <a:spLocks noGrp="1"/>
          </p:cNvSpPr>
          <p:nvPr>
            <p:ph type="dt" sz="half" idx="11"/>
          </p:nvPr>
        </p:nvSpPr>
        <p:spPr/>
        <p:txBody>
          <a:bodyPr/>
          <a:lstStyle>
            <a:lvl1pPr>
              <a:defRPr/>
            </a:lvl1pPr>
          </a:lstStyle>
          <a:p>
            <a:fld id="{657CE2B4-CA83-4641-A0C8-580D4378F963}" type="datetime1">
              <a:rPr lang="en-US"/>
              <a:pPr/>
              <a:t>2/15/2012</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9354" name="Rectangle 5"/>
          <p:cNvSpPr>
            <a:spLocks noChangeArrowheads="1"/>
          </p:cNvSpPr>
          <p:nvPr userDrawn="1"/>
        </p:nvSpPr>
        <p:spPr bwMode="gray">
          <a:xfrm>
            <a:off x="0" y="1998663"/>
            <a:ext cx="9144000" cy="4859337"/>
          </a:xfrm>
          <a:prstGeom prst="rect">
            <a:avLst/>
          </a:prstGeom>
          <a:gradFill rotWithShape="1">
            <a:gsLst>
              <a:gs pos="0">
                <a:srgbClr val="FFFFFF"/>
              </a:gs>
              <a:gs pos="100000">
                <a:srgbClr val="D7D7D7"/>
              </a:gs>
            </a:gsLst>
            <a:lin ang="5400000" scaled="1"/>
          </a:gradFill>
          <a:ln w="12700">
            <a:noFill/>
            <a:miter lim="800000"/>
            <a:headEnd/>
            <a:tailEnd/>
          </a:ln>
        </p:spPr>
        <p:txBody>
          <a:bodyPr lIns="108000" tIns="108000" rIns="144000" bIns="72000"/>
          <a:lstStyle/>
          <a:p>
            <a:pPr marL="190500" indent="-190500" algn="l">
              <a:lnSpc>
                <a:spcPct val="95000"/>
              </a:lnSpc>
              <a:spcAft>
                <a:spcPts val="800"/>
              </a:spcAft>
              <a:buClr>
                <a:srgbClr val="969696"/>
              </a:buClr>
              <a:buFont typeface="Wingdings" pitchFamily="2" charset="2"/>
              <a:buChar char="§"/>
            </a:pPr>
            <a:endParaRPr lang="en-US" noProof="1">
              <a:solidFill>
                <a:srgbClr val="000000"/>
              </a:solidFill>
              <a:ea typeface="MS PGothic" pitchFamily="34" charset="-128"/>
            </a:endParaRPr>
          </a:p>
        </p:txBody>
      </p:sp>
      <p:pic>
        <p:nvPicPr>
          <p:cNvPr id="99340" name="Picture 3" descr="D:\FilesOfParviz\IBM\ITA-Consortium\Reports &amp; Documents\Peer Review-2009\Templates\Banner-2.jpg"/>
          <p:cNvPicPr>
            <a:picLocks noChangeAspect="1" noChangeArrowheads="1"/>
          </p:cNvPicPr>
          <p:nvPr/>
        </p:nvPicPr>
        <p:blipFill>
          <a:blip r:embed="rId16" cstate="print"/>
          <a:srcRect/>
          <a:stretch>
            <a:fillRect/>
          </a:stretch>
        </p:blipFill>
        <p:spPr bwMode="auto">
          <a:xfrm>
            <a:off x="0" y="0"/>
            <a:ext cx="9144000" cy="1104900"/>
          </a:xfrm>
          <a:prstGeom prst="rect">
            <a:avLst/>
          </a:prstGeom>
          <a:noFill/>
          <a:ln w="9525">
            <a:noFill/>
            <a:miter lim="800000"/>
            <a:headEnd/>
            <a:tailEnd/>
          </a:ln>
        </p:spPr>
      </p:pic>
      <p:sp>
        <p:nvSpPr>
          <p:cNvPr id="99330" name="Rectangle 2"/>
          <p:cNvSpPr>
            <a:spLocks noGrp="1" noChangeArrowheads="1"/>
          </p:cNvSpPr>
          <p:nvPr>
            <p:ph type="title"/>
          </p:nvPr>
        </p:nvSpPr>
        <p:spPr bwMode="auto">
          <a:xfrm>
            <a:off x="1512888" y="131763"/>
            <a:ext cx="7454900" cy="835025"/>
          </a:xfrm>
          <a:prstGeom prst="rect">
            <a:avLst/>
          </a:prstGeom>
          <a:noFill/>
          <a:ln w="9525">
            <a:noFill/>
            <a:miter lim="800000"/>
            <a:headEnd/>
            <a:tailEnd/>
          </a:ln>
          <a:effectLst>
            <a:outerShdw dist="12700" algn="ctr" rotWithShape="0">
              <a:srgbClr val="333333">
                <a:alpha val="50000"/>
              </a:srgbClr>
            </a:outerShdw>
          </a:effec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99331" name="Rectangle 3"/>
          <p:cNvSpPr>
            <a:spLocks noGrp="1" noChangeArrowheads="1"/>
          </p:cNvSpPr>
          <p:nvPr>
            <p:ph type="body" idx="1"/>
          </p:nvPr>
        </p:nvSpPr>
        <p:spPr bwMode="auto">
          <a:xfrm>
            <a:off x="182563" y="1736725"/>
            <a:ext cx="8775700" cy="4662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9349" name="Rectangle 21"/>
          <p:cNvSpPr>
            <a:spLocks noGrp="1" noChangeArrowheads="1"/>
          </p:cNvSpPr>
          <p:nvPr>
            <p:ph type="sldNum" sz="quarter" idx="4"/>
          </p:nvPr>
        </p:nvSpPr>
        <p:spPr bwMode="auto">
          <a:xfrm>
            <a:off x="6821488" y="6453188"/>
            <a:ext cx="2133600"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4D4D4D"/>
                </a:solidFill>
              </a:defRPr>
            </a:lvl1pPr>
          </a:lstStyle>
          <a:p>
            <a:fld id="{8A95D734-EEFE-4218-BB9F-9EBE1438C84C}" type="slidenum">
              <a:rPr lang="en-US"/>
              <a:pPr/>
              <a:t>‹#›</a:t>
            </a:fld>
            <a:endParaRPr lang="en-US"/>
          </a:p>
        </p:txBody>
      </p:sp>
      <p:sp>
        <p:nvSpPr>
          <p:cNvPr id="99345" name="Rectangle 17"/>
          <p:cNvSpPr>
            <a:spLocks noGrp="1" noChangeArrowheads="1"/>
          </p:cNvSpPr>
          <p:nvPr>
            <p:ph type="dt" sz="half" idx="2"/>
          </p:nvPr>
        </p:nvSpPr>
        <p:spPr bwMode="auto">
          <a:xfrm>
            <a:off x="182563" y="6453188"/>
            <a:ext cx="2133600"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4D4D4D"/>
                </a:solidFill>
              </a:defRPr>
            </a:lvl1pPr>
          </a:lstStyle>
          <a:p>
            <a:fld id="{9ACDD6FF-B1D0-4E91-9013-1BB229DB69F3}" type="datetime1">
              <a:rPr lang="en-US"/>
              <a:pPr/>
              <a:t>2/15/2012</a:t>
            </a:fld>
            <a:endParaRPr lang="en-US"/>
          </a:p>
        </p:txBody>
      </p:sp>
      <p:sp>
        <p:nvSpPr>
          <p:cNvPr id="99346" name="Rectangle 18"/>
          <p:cNvSpPr>
            <a:spLocks noGrp="1" noChangeArrowheads="1"/>
          </p:cNvSpPr>
          <p:nvPr>
            <p:ph type="ftr" sz="quarter" idx="3"/>
          </p:nvPr>
        </p:nvSpPr>
        <p:spPr bwMode="auto">
          <a:xfrm>
            <a:off x="3124200" y="6453188"/>
            <a:ext cx="2895600"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4D4D4D"/>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hf hdr="0" ftr="0" dt="0"/>
  <p:txStyles>
    <p:titleStyle>
      <a:lvl1pPr algn="l" rtl="0" fontAlgn="base">
        <a:lnSpc>
          <a:spcPct val="90000"/>
        </a:lnSpc>
        <a:spcBef>
          <a:spcPct val="0"/>
        </a:spcBef>
        <a:spcAft>
          <a:spcPct val="0"/>
        </a:spcAft>
        <a:defRPr sz="2800" b="1">
          <a:solidFill>
            <a:schemeClr val="bg1"/>
          </a:solidFill>
          <a:latin typeface="+mj-lt"/>
          <a:ea typeface="+mj-ea"/>
          <a:cs typeface="+mj-cs"/>
        </a:defRPr>
      </a:lvl1pPr>
      <a:lvl2pPr algn="l" rtl="0" fontAlgn="base">
        <a:lnSpc>
          <a:spcPct val="90000"/>
        </a:lnSpc>
        <a:spcBef>
          <a:spcPct val="0"/>
        </a:spcBef>
        <a:spcAft>
          <a:spcPct val="0"/>
        </a:spcAft>
        <a:defRPr sz="2800" b="1">
          <a:solidFill>
            <a:schemeClr val="bg1"/>
          </a:solidFill>
          <a:latin typeface="Arial" charset="0"/>
        </a:defRPr>
      </a:lvl2pPr>
      <a:lvl3pPr algn="l" rtl="0" fontAlgn="base">
        <a:lnSpc>
          <a:spcPct val="90000"/>
        </a:lnSpc>
        <a:spcBef>
          <a:spcPct val="0"/>
        </a:spcBef>
        <a:spcAft>
          <a:spcPct val="0"/>
        </a:spcAft>
        <a:defRPr sz="2800" b="1">
          <a:solidFill>
            <a:schemeClr val="bg1"/>
          </a:solidFill>
          <a:latin typeface="Arial" charset="0"/>
        </a:defRPr>
      </a:lvl3pPr>
      <a:lvl4pPr algn="l" rtl="0" fontAlgn="base">
        <a:lnSpc>
          <a:spcPct val="90000"/>
        </a:lnSpc>
        <a:spcBef>
          <a:spcPct val="0"/>
        </a:spcBef>
        <a:spcAft>
          <a:spcPct val="0"/>
        </a:spcAft>
        <a:defRPr sz="2800" b="1">
          <a:solidFill>
            <a:schemeClr val="bg1"/>
          </a:solidFill>
          <a:latin typeface="Arial" charset="0"/>
        </a:defRPr>
      </a:lvl4pPr>
      <a:lvl5pPr algn="l" rtl="0" fontAlgn="base">
        <a:lnSpc>
          <a:spcPct val="90000"/>
        </a:lnSpc>
        <a:spcBef>
          <a:spcPct val="0"/>
        </a:spcBef>
        <a:spcAft>
          <a:spcPct val="0"/>
        </a:spcAft>
        <a:defRPr sz="2800" b="1">
          <a:solidFill>
            <a:schemeClr val="bg1"/>
          </a:solidFill>
          <a:latin typeface="Arial" charset="0"/>
        </a:defRPr>
      </a:lvl5pPr>
      <a:lvl6pPr marL="457200" algn="l" rtl="0" fontAlgn="base">
        <a:lnSpc>
          <a:spcPct val="90000"/>
        </a:lnSpc>
        <a:spcBef>
          <a:spcPct val="0"/>
        </a:spcBef>
        <a:spcAft>
          <a:spcPct val="0"/>
        </a:spcAft>
        <a:defRPr sz="2800" b="1">
          <a:solidFill>
            <a:schemeClr val="bg1"/>
          </a:solidFill>
          <a:latin typeface="Arial" charset="0"/>
        </a:defRPr>
      </a:lvl6pPr>
      <a:lvl7pPr marL="914400" algn="l" rtl="0" fontAlgn="base">
        <a:lnSpc>
          <a:spcPct val="90000"/>
        </a:lnSpc>
        <a:spcBef>
          <a:spcPct val="0"/>
        </a:spcBef>
        <a:spcAft>
          <a:spcPct val="0"/>
        </a:spcAft>
        <a:defRPr sz="2800" b="1">
          <a:solidFill>
            <a:schemeClr val="bg1"/>
          </a:solidFill>
          <a:latin typeface="Arial" charset="0"/>
        </a:defRPr>
      </a:lvl7pPr>
      <a:lvl8pPr marL="1371600" algn="l" rtl="0" fontAlgn="base">
        <a:lnSpc>
          <a:spcPct val="90000"/>
        </a:lnSpc>
        <a:spcBef>
          <a:spcPct val="0"/>
        </a:spcBef>
        <a:spcAft>
          <a:spcPct val="0"/>
        </a:spcAft>
        <a:defRPr sz="2800" b="1">
          <a:solidFill>
            <a:schemeClr val="bg1"/>
          </a:solidFill>
          <a:latin typeface="Arial" charset="0"/>
        </a:defRPr>
      </a:lvl8pPr>
      <a:lvl9pPr marL="1828800" algn="l" rtl="0" fontAlgn="base">
        <a:lnSpc>
          <a:spcPct val="90000"/>
        </a:lnSpc>
        <a:spcBef>
          <a:spcPct val="0"/>
        </a:spcBef>
        <a:spcAft>
          <a:spcPct val="0"/>
        </a:spcAft>
        <a:defRPr sz="2800" b="1">
          <a:solidFill>
            <a:schemeClr val="bg1"/>
          </a:solidFill>
          <a:latin typeface="Arial" charset="0"/>
        </a:defRPr>
      </a:lvl9pPr>
    </p:titleStyle>
    <p:bodyStyle>
      <a:lvl1pPr marL="174625" indent="-174625" algn="l" rtl="0" fontAlgn="base">
        <a:spcBef>
          <a:spcPct val="20000"/>
        </a:spcBef>
        <a:spcAft>
          <a:spcPct val="0"/>
        </a:spcAft>
        <a:buClr>
          <a:srgbClr val="990033"/>
        </a:buClr>
        <a:buFont typeface="Wingdings" pitchFamily="2" charset="2"/>
        <a:buChar char="§"/>
        <a:defRPr sz="1600">
          <a:solidFill>
            <a:schemeClr val="tx1"/>
          </a:solidFill>
          <a:latin typeface="+mn-lt"/>
          <a:ea typeface="+mn-ea"/>
          <a:cs typeface="+mn-cs"/>
        </a:defRPr>
      </a:lvl1pPr>
      <a:lvl2pPr marL="576263" indent="-228600" algn="l" rtl="0" fontAlgn="base">
        <a:spcBef>
          <a:spcPct val="20000"/>
        </a:spcBef>
        <a:spcAft>
          <a:spcPct val="0"/>
        </a:spcAft>
        <a:buClr>
          <a:srgbClr val="990033"/>
        </a:buClr>
        <a:buFont typeface="Wingdings" pitchFamily="2" charset="2"/>
        <a:buChar char="Ø"/>
        <a:defRPr sz="1600">
          <a:solidFill>
            <a:schemeClr val="tx1"/>
          </a:solidFill>
          <a:latin typeface="+mn-lt"/>
        </a:defRPr>
      </a:lvl2pPr>
      <a:lvl3pPr marL="865188" indent="-174625" algn="l" rtl="0" fontAlgn="base">
        <a:spcBef>
          <a:spcPct val="20000"/>
        </a:spcBef>
        <a:spcAft>
          <a:spcPct val="0"/>
        </a:spcAft>
        <a:buClr>
          <a:srgbClr val="990033"/>
        </a:buClr>
        <a:buChar char="•"/>
        <a:defRPr sz="1600">
          <a:solidFill>
            <a:schemeClr val="tx1"/>
          </a:solidFill>
          <a:latin typeface="+mn-lt"/>
        </a:defRPr>
      </a:lvl3pPr>
      <a:lvl4pPr marL="1196975" indent="-163513" algn="l" rtl="0" fontAlgn="base">
        <a:spcBef>
          <a:spcPct val="20000"/>
        </a:spcBef>
        <a:spcAft>
          <a:spcPct val="0"/>
        </a:spcAft>
        <a:buClr>
          <a:srgbClr val="990033"/>
        </a:buClr>
        <a:buFont typeface="Arial" charset="0"/>
        <a:buChar char="–"/>
        <a:defRPr sz="1600">
          <a:solidFill>
            <a:schemeClr val="tx1"/>
          </a:solidFill>
          <a:latin typeface="+mn-lt"/>
        </a:defRPr>
      </a:lvl4pPr>
      <a:lvl5pPr marL="1546225" indent="-174625" algn="l" rtl="0" fontAlgn="base">
        <a:spcBef>
          <a:spcPct val="20000"/>
        </a:spcBef>
        <a:spcAft>
          <a:spcPct val="0"/>
        </a:spcAft>
        <a:buClr>
          <a:srgbClr val="990033"/>
        </a:buClr>
        <a:buFont typeface="Arial" charset="0"/>
        <a:buChar char="»"/>
        <a:defRPr sz="1600">
          <a:solidFill>
            <a:schemeClr val="tx1"/>
          </a:solidFill>
          <a:latin typeface="+mn-lt"/>
        </a:defRPr>
      </a:lvl5pPr>
      <a:lvl6pPr marL="2003425" indent="-174625" algn="l" rtl="0" fontAlgn="base">
        <a:spcBef>
          <a:spcPct val="20000"/>
        </a:spcBef>
        <a:spcAft>
          <a:spcPct val="0"/>
        </a:spcAft>
        <a:buClr>
          <a:srgbClr val="990033"/>
        </a:buClr>
        <a:buFont typeface="Arial" charset="0"/>
        <a:buChar char="»"/>
        <a:defRPr sz="1600">
          <a:solidFill>
            <a:schemeClr val="tx1"/>
          </a:solidFill>
          <a:latin typeface="+mn-lt"/>
        </a:defRPr>
      </a:lvl6pPr>
      <a:lvl7pPr marL="2460625" indent="-174625" algn="l" rtl="0" fontAlgn="base">
        <a:spcBef>
          <a:spcPct val="20000"/>
        </a:spcBef>
        <a:spcAft>
          <a:spcPct val="0"/>
        </a:spcAft>
        <a:buClr>
          <a:srgbClr val="990033"/>
        </a:buClr>
        <a:buFont typeface="Arial" charset="0"/>
        <a:buChar char="»"/>
        <a:defRPr sz="1600">
          <a:solidFill>
            <a:schemeClr val="tx1"/>
          </a:solidFill>
          <a:latin typeface="+mn-lt"/>
        </a:defRPr>
      </a:lvl7pPr>
      <a:lvl8pPr marL="2917825" indent="-174625" algn="l" rtl="0" fontAlgn="base">
        <a:spcBef>
          <a:spcPct val="20000"/>
        </a:spcBef>
        <a:spcAft>
          <a:spcPct val="0"/>
        </a:spcAft>
        <a:buClr>
          <a:srgbClr val="990033"/>
        </a:buClr>
        <a:buFont typeface="Arial" charset="0"/>
        <a:buChar char="»"/>
        <a:defRPr sz="1600">
          <a:solidFill>
            <a:schemeClr val="tx1"/>
          </a:solidFill>
          <a:latin typeface="+mn-lt"/>
        </a:defRPr>
      </a:lvl8pPr>
      <a:lvl9pPr marL="3375025" indent="-174625" algn="l" rtl="0" fontAlgn="base">
        <a:spcBef>
          <a:spcPct val="20000"/>
        </a:spcBef>
        <a:spcAft>
          <a:spcPct val="0"/>
        </a:spcAft>
        <a:buClr>
          <a:srgbClr val="990033"/>
        </a:buClr>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Rectangle 4"/>
          <p:cNvSpPr>
            <a:spLocks noGrp="1" noChangeArrowheads="1"/>
          </p:cNvSpPr>
          <p:nvPr>
            <p:ph type="ctrTitle"/>
          </p:nvPr>
        </p:nvSpPr>
        <p:spPr>
          <a:xfrm>
            <a:off x="3744913" y="1004887"/>
            <a:ext cx="5210175" cy="2828077"/>
          </a:xfrm>
        </p:spPr>
        <p:txBody>
          <a:bodyPr/>
          <a:lstStyle/>
          <a:p>
            <a:r>
              <a:rPr lang="en-US" dirty="0" smtClean="0"/>
              <a:t>Lessons Learned from an Evaluation of a Shared Representation to Support Collaboration</a:t>
            </a:r>
            <a:endParaRPr lang="en-US" dirty="0"/>
          </a:p>
        </p:txBody>
      </p:sp>
      <p:sp>
        <p:nvSpPr>
          <p:cNvPr id="220165" name="Rectangle 5"/>
          <p:cNvSpPr>
            <a:spLocks noGrp="1" noChangeArrowheads="1"/>
          </p:cNvSpPr>
          <p:nvPr>
            <p:ph type="subTitle" idx="1"/>
          </p:nvPr>
        </p:nvSpPr>
        <p:spPr>
          <a:xfrm>
            <a:off x="3744913" y="3858017"/>
            <a:ext cx="5210175" cy="438411"/>
          </a:xfrm>
        </p:spPr>
        <p:txBody>
          <a:bodyPr/>
          <a:lstStyle/>
          <a:p>
            <a:r>
              <a:rPr lang="en-US" sz="2200" dirty="0" smtClean="0">
                <a:solidFill>
                  <a:srgbClr val="990033"/>
                </a:solidFill>
              </a:rPr>
              <a:t>John A. Allen, Honeywell</a:t>
            </a:r>
            <a:endParaRPr lang="en-US" sz="2200" dirty="0">
              <a:solidFill>
                <a:srgbClr val="990033"/>
              </a:solidFill>
            </a:endParaRPr>
          </a:p>
        </p:txBody>
      </p:sp>
      <p:sp>
        <p:nvSpPr>
          <p:cNvPr id="220166" name="Text Box 6"/>
          <p:cNvSpPr txBox="1">
            <a:spLocks noChangeArrowheads="1"/>
          </p:cNvSpPr>
          <p:nvPr/>
        </p:nvSpPr>
        <p:spPr bwMode="auto">
          <a:xfrm>
            <a:off x="3746500" y="4279793"/>
            <a:ext cx="5234661" cy="1670070"/>
          </a:xfrm>
          <a:prstGeom prst="rect">
            <a:avLst/>
          </a:prstGeom>
          <a:noFill/>
          <a:ln w="9525">
            <a:noFill/>
            <a:miter lim="800000"/>
            <a:headEnd/>
            <a:tailEnd/>
          </a:ln>
          <a:effectLst/>
        </p:spPr>
        <p:txBody>
          <a:bodyPr/>
          <a:lstStyle/>
          <a:p>
            <a:pPr>
              <a:spcBef>
                <a:spcPts val="0"/>
              </a:spcBef>
            </a:pPr>
            <a:r>
              <a:rPr lang="en-US" dirty="0" smtClean="0"/>
              <a:t>Michael Dorneich, Honeywell</a:t>
            </a:r>
          </a:p>
          <a:p>
            <a:pPr>
              <a:spcBef>
                <a:spcPts val="0"/>
              </a:spcBef>
            </a:pPr>
            <a:r>
              <a:rPr lang="en-US" dirty="0" smtClean="0"/>
              <a:t>David Mott, IBM UK</a:t>
            </a:r>
          </a:p>
          <a:p>
            <a:pPr>
              <a:spcBef>
                <a:spcPts val="0"/>
              </a:spcBef>
            </a:pPr>
            <a:r>
              <a:rPr lang="en-US" dirty="0" smtClean="0"/>
              <a:t>Ali </a:t>
            </a:r>
            <a:r>
              <a:rPr lang="en-US" dirty="0" err="1" smtClean="0"/>
              <a:t>Bahrami</a:t>
            </a:r>
            <a:r>
              <a:rPr lang="en-US" dirty="0" smtClean="0"/>
              <a:t>, Boeing USA</a:t>
            </a:r>
          </a:p>
          <a:p>
            <a:pPr>
              <a:spcBef>
                <a:spcPts val="0"/>
              </a:spcBef>
            </a:pPr>
            <a:r>
              <a:rPr lang="en-US" dirty="0" err="1" smtClean="0"/>
              <a:t>Jitu</a:t>
            </a:r>
            <a:r>
              <a:rPr lang="en-US" dirty="0" smtClean="0"/>
              <a:t> Patel, </a:t>
            </a:r>
            <a:r>
              <a:rPr lang="en-US" dirty="0" err="1" smtClean="0"/>
              <a:t>Dstl</a:t>
            </a:r>
            <a:r>
              <a:rPr lang="en-US" dirty="0"/>
              <a:t> </a:t>
            </a:r>
            <a:r>
              <a:rPr lang="en-US" dirty="0" smtClean="0"/>
              <a:t>UK</a:t>
            </a:r>
          </a:p>
          <a:p>
            <a:pPr>
              <a:spcBef>
                <a:spcPts val="0"/>
              </a:spcBef>
            </a:pPr>
            <a:r>
              <a:rPr lang="en-US" dirty="0" smtClean="0"/>
              <a:t>Cheryl </a:t>
            </a:r>
            <a:r>
              <a:rPr lang="en-US" dirty="0" err="1"/>
              <a:t>G</a:t>
            </a:r>
            <a:r>
              <a:rPr lang="en-US" dirty="0" err="1" smtClean="0"/>
              <a:t>iammanco</a:t>
            </a:r>
            <a:r>
              <a:rPr lang="en-US" dirty="0" smtClean="0"/>
              <a:t>, ARL USA</a:t>
            </a:r>
            <a:endParaRPr lang="en-US" dirty="0"/>
          </a:p>
        </p:txBody>
      </p:sp>
      <p:sp>
        <p:nvSpPr>
          <p:cNvPr id="220168" name="Text Box 8"/>
          <p:cNvSpPr txBox="1">
            <a:spLocks noChangeArrowheads="1"/>
          </p:cNvSpPr>
          <p:nvPr/>
        </p:nvSpPr>
        <p:spPr bwMode="auto">
          <a:xfrm>
            <a:off x="3746500" y="5913438"/>
            <a:ext cx="5210175" cy="673100"/>
          </a:xfrm>
          <a:prstGeom prst="rect">
            <a:avLst/>
          </a:prstGeom>
          <a:noFill/>
          <a:ln w="9525">
            <a:noFill/>
            <a:miter lim="800000"/>
            <a:headEnd/>
            <a:tailEnd/>
          </a:ln>
          <a:effectLst/>
        </p:spPr>
        <p:txBody>
          <a:bodyPr anchor="b"/>
          <a:lstStyle/>
          <a:p>
            <a:pPr algn="l">
              <a:spcBef>
                <a:spcPct val="50000"/>
              </a:spcBef>
            </a:pPr>
            <a:r>
              <a:rPr lang="en-US" b="1" dirty="0" smtClean="0">
                <a:solidFill>
                  <a:srgbClr val="990033"/>
                </a:solidFill>
              </a:rPr>
              <a:t>KSCO</a:t>
            </a:r>
            <a:r>
              <a:rPr lang="en-US" b="1" dirty="0">
                <a:solidFill>
                  <a:srgbClr val="990033"/>
                </a:solidFill>
              </a:rPr>
              <a:t/>
            </a:r>
            <a:br>
              <a:rPr lang="en-US" b="1" dirty="0">
                <a:solidFill>
                  <a:srgbClr val="990033"/>
                </a:solidFill>
              </a:rPr>
            </a:br>
            <a:r>
              <a:rPr lang="en-US" b="1" dirty="0" smtClean="0">
                <a:solidFill>
                  <a:srgbClr val="990033"/>
                </a:solidFill>
              </a:rPr>
              <a:t>February 2012</a:t>
            </a:r>
            <a:endParaRPr lang="en-US" b="1" dirty="0">
              <a:solidFill>
                <a:srgbClr val="990033"/>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4" name="Content Placeholder 3"/>
          <p:cNvSpPr>
            <a:spLocks noGrp="1"/>
          </p:cNvSpPr>
          <p:nvPr>
            <p:ph idx="1"/>
          </p:nvPr>
        </p:nvSpPr>
        <p:spPr/>
        <p:txBody>
          <a:bodyPr/>
          <a:lstStyle/>
          <a:p>
            <a:r>
              <a:rPr lang="en-US" sz="2800" dirty="0" smtClean="0"/>
              <a:t>Utility of Controlled English</a:t>
            </a:r>
          </a:p>
          <a:p>
            <a:pPr lvl="1"/>
            <a:r>
              <a:rPr lang="en-US" sz="2800" dirty="0" smtClean="0"/>
              <a:t>Easier to understand that visual representation (in some instances).</a:t>
            </a:r>
          </a:p>
          <a:p>
            <a:pPr lvl="1"/>
            <a:r>
              <a:rPr lang="en-US" sz="2800" dirty="0" smtClean="0"/>
              <a:t>Light-weight tool</a:t>
            </a:r>
          </a:p>
          <a:p>
            <a:pPr lvl="1"/>
            <a:r>
              <a:rPr lang="en-US" sz="2800" dirty="0" smtClean="0"/>
              <a:t>Capture “on-the fly” information</a:t>
            </a:r>
          </a:p>
          <a:p>
            <a:pPr lvl="1"/>
            <a:r>
              <a:rPr lang="en-US" sz="2800" dirty="0" smtClean="0"/>
              <a:t>Good representation of rationale information.</a:t>
            </a:r>
          </a:p>
          <a:p>
            <a:r>
              <a:rPr lang="en-US" sz="2800" dirty="0" smtClean="0"/>
              <a:t>Differences in word use between UK and US planners.</a:t>
            </a:r>
          </a:p>
        </p:txBody>
      </p:sp>
      <p:sp>
        <p:nvSpPr>
          <p:cNvPr id="3" name="Slide Number Placeholder 2"/>
          <p:cNvSpPr>
            <a:spLocks noGrp="1"/>
          </p:cNvSpPr>
          <p:nvPr>
            <p:ph type="sldNum" sz="quarter" idx="10"/>
          </p:nvPr>
        </p:nvSpPr>
        <p:spPr/>
        <p:txBody>
          <a:bodyPr/>
          <a:lstStyle/>
          <a:p>
            <a:fld id="{521BA2C7-717C-4D34-A103-287D082A9797}"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4" name="Content Placeholder 3"/>
          <p:cNvSpPr>
            <a:spLocks noGrp="1"/>
          </p:cNvSpPr>
          <p:nvPr>
            <p:ph idx="1"/>
          </p:nvPr>
        </p:nvSpPr>
        <p:spPr/>
        <p:txBody>
          <a:bodyPr/>
          <a:lstStyle/>
          <a:p>
            <a:r>
              <a:rPr lang="en-US" sz="2800" dirty="0" smtClean="0"/>
              <a:t>Differences in the planning process between UK and US Planners.</a:t>
            </a:r>
          </a:p>
          <a:p>
            <a:pPr lvl="1"/>
            <a:r>
              <a:rPr lang="en-US" sz="2800" dirty="0" smtClean="0"/>
              <a:t>Level of detail</a:t>
            </a:r>
          </a:p>
          <a:p>
            <a:pPr lvl="1"/>
            <a:r>
              <a:rPr lang="en-US" sz="2800" dirty="0" smtClean="0"/>
              <a:t>Information Passed.</a:t>
            </a:r>
          </a:p>
          <a:p>
            <a:r>
              <a:rPr lang="en-US" sz="2800" dirty="0" smtClean="0"/>
              <a:t>Importance of Rationale</a:t>
            </a:r>
          </a:p>
          <a:p>
            <a:pPr lvl="1"/>
            <a:r>
              <a:rPr lang="en-US" sz="2800" dirty="0" smtClean="0"/>
              <a:t>Pre-conditions/effect</a:t>
            </a:r>
          </a:p>
          <a:p>
            <a:pPr lvl="1"/>
            <a:r>
              <a:rPr lang="en-US" sz="2800" dirty="0" smtClean="0"/>
              <a:t>Plan understanding.</a:t>
            </a:r>
          </a:p>
          <a:p>
            <a:endParaRPr lang="en-US" sz="2800" dirty="0" smtClean="0"/>
          </a:p>
        </p:txBody>
      </p:sp>
      <p:sp>
        <p:nvSpPr>
          <p:cNvPr id="3" name="Slide Number Placeholder 2"/>
          <p:cNvSpPr>
            <a:spLocks noGrp="1"/>
          </p:cNvSpPr>
          <p:nvPr>
            <p:ph type="sldNum" sz="quarter" idx="10"/>
          </p:nvPr>
        </p:nvSpPr>
        <p:spPr/>
        <p:txBody>
          <a:bodyPr/>
          <a:lstStyle/>
          <a:p>
            <a:fld id="{521BA2C7-717C-4D34-A103-287D082A9797}"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4" name="Content Placeholder 3"/>
          <p:cNvSpPr>
            <a:spLocks noGrp="1"/>
          </p:cNvSpPr>
          <p:nvPr>
            <p:ph idx="1"/>
          </p:nvPr>
        </p:nvSpPr>
        <p:spPr/>
        <p:txBody>
          <a:bodyPr/>
          <a:lstStyle/>
          <a:p>
            <a:r>
              <a:rPr lang="en-US" sz="2800" dirty="0" smtClean="0"/>
              <a:t>Enhancing the language to cover what’s needed</a:t>
            </a:r>
          </a:p>
          <a:p>
            <a:r>
              <a:rPr lang="en-US" sz="2800" dirty="0" smtClean="0"/>
              <a:t>The construction of Rationale</a:t>
            </a:r>
          </a:p>
          <a:p>
            <a:r>
              <a:rPr lang="en-US" sz="2800" dirty="0" smtClean="0"/>
              <a:t>Configuration Management of plans</a:t>
            </a:r>
          </a:p>
          <a:p>
            <a:r>
              <a:rPr lang="en-US" sz="2800" dirty="0" smtClean="0"/>
              <a:t>Different military vocabularies</a:t>
            </a:r>
          </a:p>
          <a:p>
            <a:r>
              <a:rPr lang="en-US" sz="2800" dirty="0" smtClean="0"/>
              <a:t>Tool Interfaces</a:t>
            </a:r>
            <a:endParaRPr lang="en-US" sz="2800" dirty="0"/>
          </a:p>
        </p:txBody>
      </p:sp>
      <p:sp>
        <p:nvSpPr>
          <p:cNvPr id="3" name="Slide Number Placeholder 2"/>
          <p:cNvSpPr>
            <a:spLocks noGrp="1"/>
          </p:cNvSpPr>
          <p:nvPr>
            <p:ph type="sldNum" sz="quarter" idx="10"/>
          </p:nvPr>
        </p:nvSpPr>
        <p:spPr/>
        <p:txBody>
          <a:bodyPr/>
          <a:lstStyle/>
          <a:p>
            <a:fld id="{521BA2C7-717C-4D34-A103-287D082A9797}"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End</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62EEFE-3A36-4BC0-B53A-69703EDC3B13}"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4" name="Content Placeholder 3"/>
          <p:cNvSpPr>
            <a:spLocks noGrp="1"/>
          </p:cNvSpPr>
          <p:nvPr>
            <p:ph sz="half" idx="1"/>
          </p:nvPr>
        </p:nvSpPr>
        <p:spPr/>
        <p:txBody>
          <a:bodyPr/>
          <a:lstStyle/>
          <a:p>
            <a:r>
              <a:rPr lang="en-US" dirty="0" smtClean="0"/>
              <a:t>Properties of Military Planning</a:t>
            </a:r>
          </a:p>
          <a:p>
            <a:pPr lvl="1"/>
            <a:r>
              <a:rPr lang="en-US" dirty="0" smtClean="0"/>
              <a:t>Distributed</a:t>
            </a:r>
          </a:p>
          <a:p>
            <a:pPr lvl="1"/>
            <a:r>
              <a:rPr lang="en-US" dirty="0" smtClean="0"/>
              <a:t>Hierarchical</a:t>
            </a:r>
          </a:p>
          <a:p>
            <a:pPr lvl="1"/>
            <a:r>
              <a:rPr lang="en-US" dirty="0" smtClean="0"/>
              <a:t>Cross Disciplinary</a:t>
            </a:r>
          </a:p>
          <a:p>
            <a:endParaRPr lang="en-US" dirty="0" smtClean="0"/>
          </a:p>
          <a:p>
            <a:endParaRPr lang="en-US" dirty="0"/>
          </a:p>
        </p:txBody>
      </p:sp>
      <p:sp>
        <p:nvSpPr>
          <p:cNvPr id="6" name="Content Placeholder 5"/>
          <p:cNvSpPr>
            <a:spLocks noGrp="1"/>
          </p:cNvSpPr>
          <p:nvPr>
            <p:ph sz="half" idx="2"/>
          </p:nvPr>
        </p:nvSpPr>
        <p:spPr/>
        <p:txBody>
          <a:bodyPr/>
          <a:lstStyle/>
          <a:p>
            <a:r>
              <a:rPr lang="en-US" dirty="0" smtClean="0"/>
              <a:t>Properties of Coalition Planning</a:t>
            </a:r>
          </a:p>
          <a:p>
            <a:pPr lvl="1"/>
            <a:r>
              <a:rPr lang="en-US" i="1" dirty="0" smtClean="0"/>
              <a:t>Everything on the left panel</a:t>
            </a:r>
          </a:p>
          <a:p>
            <a:pPr lvl="1"/>
            <a:r>
              <a:rPr lang="en-US" dirty="0" smtClean="0"/>
              <a:t>No tool integration</a:t>
            </a:r>
          </a:p>
          <a:p>
            <a:pPr lvl="1"/>
            <a:r>
              <a:rPr lang="en-US" dirty="0" smtClean="0"/>
              <a:t>Cultural differences</a:t>
            </a:r>
          </a:p>
        </p:txBody>
      </p:sp>
      <p:sp>
        <p:nvSpPr>
          <p:cNvPr id="3" name="Slide Number Placeholder 2"/>
          <p:cNvSpPr>
            <a:spLocks noGrp="1"/>
          </p:cNvSpPr>
          <p:nvPr>
            <p:ph type="sldNum" sz="quarter" idx="10"/>
          </p:nvPr>
        </p:nvSpPr>
        <p:spPr/>
        <p:txBody>
          <a:bodyPr/>
          <a:lstStyle/>
          <a:p>
            <a:fld id="{521BA2C7-717C-4D34-A103-287D082A9797}" type="slidenum">
              <a:rPr lang="en-US" smtClean="0"/>
              <a:pPr/>
              <a:t>2</a:t>
            </a:fld>
            <a:endParaRPr lang="en-US"/>
          </a:p>
        </p:txBody>
      </p:sp>
      <p:sp>
        <p:nvSpPr>
          <p:cNvPr id="5" name="Rectangle 4"/>
          <p:cNvSpPr>
            <a:spLocks noChangeArrowheads="1"/>
          </p:cNvSpPr>
          <p:nvPr/>
        </p:nvSpPr>
        <p:spPr bwMode="auto">
          <a:xfrm>
            <a:off x="182563" y="1279525"/>
            <a:ext cx="8593137" cy="365125"/>
          </a:xfrm>
          <a:prstGeom prst="rect">
            <a:avLst/>
          </a:prstGeom>
          <a:noFill/>
          <a:ln w="9525">
            <a:noFill/>
            <a:miter lim="800000"/>
            <a:headEnd/>
            <a:tailEnd/>
          </a:ln>
          <a:effectLst/>
        </p:spPr>
        <p:txBody>
          <a:bodyPr/>
          <a:lstStyle/>
          <a:p>
            <a:pPr marL="228600" indent="-228600" algn="l">
              <a:lnSpc>
                <a:spcPct val="90000"/>
              </a:lnSpc>
              <a:buClr>
                <a:srgbClr val="990033"/>
              </a:buClr>
              <a:buFont typeface="Wingdings" pitchFamily="2" charset="2"/>
              <a:buNone/>
            </a:pPr>
            <a:r>
              <a:rPr lang="en-US" sz="2000" b="1" dirty="0" smtClean="0">
                <a:solidFill>
                  <a:srgbClr val="990033"/>
                </a:solidFill>
              </a:rPr>
              <a:t>Military Planning is hard.  Coalition Planning is even harder.</a:t>
            </a:r>
            <a:endParaRPr lang="en-US" sz="2000" b="1" dirty="0">
              <a:solidFill>
                <a:srgbClr val="990033"/>
              </a:solidFill>
            </a:endParaRPr>
          </a:p>
        </p:txBody>
      </p:sp>
      <p:sp>
        <p:nvSpPr>
          <p:cNvPr id="7" name="Rectangle 6"/>
          <p:cNvSpPr>
            <a:spLocks noChangeArrowheads="1"/>
          </p:cNvSpPr>
          <p:nvPr/>
        </p:nvSpPr>
        <p:spPr bwMode="auto">
          <a:xfrm>
            <a:off x="246063" y="5813425"/>
            <a:ext cx="8593137" cy="365125"/>
          </a:xfrm>
          <a:prstGeom prst="rect">
            <a:avLst/>
          </a:prstGeom>
          <a:noFill/>
          <a:ln w="9525">
            <a:noFill/>
            <a:miter lim="800000"/>
            <a:headEnd/>
            <a:tailEnd/>
          </a:ln>
          <a:effectLst/>
        </p:spPr>
        <p:txBody>
          <a:bodyPr/>
          <a:lstStyle/>
          <a:p>
            <a:pPr marL="228600" indent="-228600" algn="l">
              <a:lnSpc>
                <a:spcPct val="90000"/>
              </a:lnSpc>
              <a:buClr>
                <a:srgbClr val="990033"/>
              </a:buClr>
              <a:buFont typeface="Wingdings" pitchFamily="2" charset="2"/>
              <a:buNone/>
            </a:pPr>
            <a:r>
              <a:rPr lang="en-US" sz="2000" b="1" dirty="0" smtClean="0">
                <a:solidFill>
                  <a:srgbClr val="990033"/>
                </a:solidFill>
              </a:rPr>
              <a:t>The Goal: Develop a Collaborative Planning Framework that supports Coalition Planning.</a:t>
            </a:r>
            <a:endParaRPr lang="en-US" sz="2000" b="1" dirty="0">
              <a:solidFill>
                <a:srgbClr val="99003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47800" y="0"/>
            <a:ext cx="7431088" cy="762000"/>
          </a:xfrm>
        </p:spPr>
        <p:txBody>
          <a:bodyPr anchor="t"/>
          <a:lstStyle/>
          <a:p>
            <a:pPr>
              <a:defRPr/>
            </a:pPr>
            <a:r>
              <a:rPr lang="en-US" dirty="0" smtClean="0"/>
              <a:t>The Collaborative Planning </a:t>
            </a:r>
            <a:r>
              <a:rPr lang="en-US" dirty="0" smtClean="0"/>
              <a:t>Model</a:t>
            </a:r>
            <a:endParaRPr lang="en-US" dirty="0" smtClean="0"/>
          </a:p>
        </p:txBody>
      </p:sp>
      <p:sp>
        <p:nvSpPr>
          <p:cNvPr id="8195" name="Content Placeholder 2"/>
          <p:cNvSpPr>
            <a:spLocks noGrp="1"/>
          </p:cNvSpPr>
          <p:nvPr>
            <p:ph idx="1"/>
          </p:nvPr>
        </p:nvSpPr>
        <p:spPr>
          <a:xfrm>
            <a:off x="152400" y="1143000"/>
            <a:ext cx="4203700" cy="5395913"/>
          </a:xfrm>
        </p:spPr>
        <p:txBody>
          <a:bodyPr>
            <a:normAutofit fontScale="85000" lnSpcReduction="20000"/>
          </a:bodyPr>
          <a:lstStyle/>
          <a:p>
            <a:pPr>
              <a:lnSpc>
                <a:spcPct val="90000"/>
              </a:lnSpc>
              <a:defRPr/>
            </a:pPr>
            <a:r>
              <a:rPr lang="en-US" sz="2800" b="1" dirty="0" smtClean="0"/>
              <a:t>Designed to</a:t>
            </a:r>
            <a:r>
              <a:rPr lang="en-US" sz="2800" dirty="0" smtClean="0"/>
              <a:t>:</a:t>
            </a:r>
          </a:p>
          <a:p>
            <a:pPr lvl="1">
              <a:lnSpc>
                <a:spcPct val="90000"/>
              </a:lnSpc>
              <a:defRPr/>
            </a:pPr>
            <a:r>
              <a:rPr lang="en-US" sz="2800" dirty="0" smtClean="0"/>
              <a:t>Represent military plans</a:t>
            </a:r>
          </a:p>
          <a:p>
            <a:pPr lvl="1">
              <a:lnSpc>
                <a:spcPct val="90000"/>
              </a:lnSpc>
              <a:defRPr/>
            </a:pPr>
            <a:r>
              <a:rPr lang="en-US" sz="2800" dirty="0" smtClean="0"/>
              <a:t>Support the planning process</a:t>
            </a:r>
          </a:p>
          <a:p>
            <a:pPr lvl="1">
              <a:lnSpc>
                <a:spcPct val="90000"/>
              </a:lnSpc>
              <a:defRPr/>
            </a:pPr>
            <a:r>
              <a:rPr lang="en-US" sz="2800" dirty="0" smtClean="0"/>
              <a:t>Provide a common human and machine understandable representation </a:t>
            </a:r>
          </a:p>
          <a:p>
            <a:r>
              <a:rPr lang="en-US" sz="2800" b="1" dirty="0" smtClean="0"/>
              <a:t>For more detail, see the talk</a:t>
            </a:r>
            <a:r>
              <a:rPr lang="en-US" sz="2800" dirty="0" smtClean="0"/>
              <a:t>:</a:t>
            </a:r>
          </a:p>
          <a:p>
            <a:pPr lvl="1"/>
            <a:r>
              <a:rPr lang="en-US" sz="2800" dirty="0" smtClean="0"/>
              <a:t>“An Interoperable Framework for Distributed Coalition Planning: the Collaborative Planning Model”.</a:t>
            </a:r>
          </a:p>
          <a:p>
            <a:pPr>
              <a:lnSpc>
                <a:spcPct val="90000"/>
              </a:lnSpc>
              <a:defRPr/>
            </a:pPr>
            <a:endParaRPr lang="en-US" sz="2400" dirty="0" smtClean="0"/>
          </a:p>
          <a:p>
            <a:pPr>
              <a:lnSpc>
                <a:spcPct val="90000"/>
              </a:lnSpc>
              <a:defRPr/>
            </a:pPr>
            <a:endParaRPr lang="en-US" sz="2700" dirty="0" smtClean="0"/>
          </a:p>
        </p:txBody>
      </p:sp>
      <p:sp>
        <p:nvSpPr>
          <p:cNvPr id="37892" name="Slide Number Placeholder 3"/>
          <p:cNvSpPr>
            <a:spLocks noGrp="1"/>
          </p:cNvSpPr>
          <p:nvPr>
            <p:ph type="sldNum" sz="quarter" idx="11"/>
          </p:nvPr>
        </p:nvSpPr>
        <p:spPr>
          <a:xfrm>
            <a:off x="552450" y="6296025"/>
            <a:ext cx="8020050" cy="476250"/>
          </a:xfrm>
          <a:noFill/>
        </p:spPr>
        <p:txBody>
          <a:bodyPr/>
          <a:lstStyle/>
          <a:p>
            <a:pPr algn="ctr"/>
            <a:fld id="{1A4481CC-D181-4532-8C46-6A1AB2F00890}" type="slidenum">
              <a:rPr lang="en-US" smtClean="0"/>
              <a:pPr algn="ctr"/>
              <a:t>3</a:t>
            </a:fld>
            <a:endParaRPr lang="en-US" smtClean="0"/>
          </a:p>
        </p:txBody>
      </p:sp>
      <p:graphicFrame>
        <p:nvGraphicFramePr>
          <p:cNvPr id="5" name="Group 3"/>
          <p:cNvGraphicFramePr>
            <a:graphicFrameLocks/>
          </p:cNvGraphicFramePr>
          <p:nvPr/>
        </p:nvGraphicFramePr>
        <p:xfrm>
          <a:off x="4473575" y="1205865"/>
          <a:ext cx="4534668" cy="5412657"/>
        </p:xfrm>
        <a:graphic>
          <a:graphicData uri="http://schemas.openxmlformats.org/drawingml/2006/table">
            <a:tbl>
              <a:tblPr/>
              <a:tblGrid>
                <a:gridCol w="914988"/>
                <a:gridCol w="3619680"/>
              </a:tblGrid>
              <a:tr h="795194">
                <a:tc>
                  <a:txBody>
                    <a:bodyPr/>
                    <a:lstStyle/>
                    <a:p>
                      <a:pPr marL="0" marR="0" lvl="0" indent="0"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1" i="0" u="none" strike="noStrike" cap="none" normalizeH="0" baseline="0" dirty="0" smtClean="0">
                          <a:ln>
                            <a:noFill/>
                          </a:ln>
                          <a:solidFill>
                            <a:schemeClr val="tx1"/>
                          </a:solidFill>
                          <a:effectLst/>
                          <a:latin typeface="Arial" charset="0"/>
                          <a:ea typeface="PMingLiU" pitchFamily="18" charset="-120"/>
                          <a:cs typeface="Times New Roman" pitchFamily="18" charset="0"/>
                        </a:rPr>
                        <a:t>basic logic and rationale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Agent, Assumption,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ConceptualSpace</a:t>
                      </a: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 Container, Entailment, Inconsistency,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PossibleWorld</a:t>
                      </a: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 Proposition,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PropositionIndex</a:t>
                      </a: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 Quantity,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ReasoningStep</a:t>
                      </a: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 Set, Triple,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VarBinding</a:t>
                      </a: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WorldState</a:t>
                      </a:r>
                      <a:endPar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EA7A0"/>
                    </a:solidFill>
                  </a:tcPr>
                </a:tc>
              </a:tr>
              <a:tr h="279177">
                <a:tc>
                  <a:txBody>
                    <a:bodyPr/>
                    <a:lstStyle/>
                    <a:p>
                      <a:pPr marL="0" marR="0" lvl="0" indent="0"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general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ConceptualThing, Constraint, Synchronisation, Context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EE3A0"/>
                    </a:solidFill>
                  </a:tcPr>
                </a:tc>
              </a:tr>
              <a:tr h="441774">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temporal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Precede, TemporalConstraint, TemporalEntity, TimeInterval, TimeLine, TimePoint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6FDA1"/>
                    </a:solidFill>
                  </a:tcPr>
                </a:tc>
              </a:tr>
              <a:tr h="618484">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space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Area, Elevation, Line, Point, SpatialConstraint, SpatialCoordinateSystem, SpatialEntity, SpatialIntersection, SpatialLocation, SpatialUnion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3FDA1"/>
                    </a:solidFill>
                  </a:tcPr>
                </a:tc>
              </a:tr>
              <a:tr h="487793">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resources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Resource, ResourceAllocated, ResourceCapability, ResourceConstraint, ResourceQuantity, ResourceSet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0FCFE"/>
                    </a:solidFill>
                  </a:tcPr>
                </a:tc>
              </a:tr>
              <a:tr h="277643">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actions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Activity, Effect, Precondition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0D3FE"/>
                    </a:solidFill>
                  </a:tcPr>
                </a:tc>
              </a:tr>
              <a:tr h="795194">
                <a:tc>
                  <a:txBody>
                    <a:bodyPr/>
                    <a:lstStyle/>
                    <a:p>
                      <a:pPr marL="0" marR="0" lvl="0" indent="0"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collaborative problem solving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Choice Point, Collaboration, Commitment, Communication, ConstraintViolated, Decision, GoalSpecification, Influence, Issue, JointPersistentGoal, MutualGoal, Problem, Solution, Trust,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99FF"/>
                    </a:solidFill>
                  </a:tcPr>
                </a:tc>
              </a:tr>
              <a:tr h="971904">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rPr>
                        <a:t>planning</a:t>
                      </a:r>
                    </a:p>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endParaRPr kumimoji="0" lang="sv-SE" altLang="zh-TW" sz="1000" b="1"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rPr>
                        <a:t>Allocation, Evaluation, EvaluationCriterion, InitialState, Plan, PlanTask, PlanTaskDescription, PlanTaskTemplate, PlanningProblem, PlanningProblemContext, ResourceCommitment, ResourceReq, TaskCommitment</a:t>
                      </a:r>
                    </a:p>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endParaRPr kumimoji="0" lang="en-GB" altLang="zh-TW" sz="10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C90FE"/>
                    </a:solidFill>
                  </a:tcPr>
                </a:tc>
              </a:tr>
              <a:tr h="745494">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sv-SE" altLang="zh-TW" sz="1000" b="1" i="0" u="none" strike="noStrike" cap="none" normalizeH="0" baseline="0" dirty="0" smtClean="0">
                          <a:ln>
                            <a:noFill/>
                          </a:ln>
                          <a:solidFill>
                            <a:schemeClr val="tx1"/>
                          </a:solidFill>
                          <a:effectLst/>
                          <a:latin typeface="Arial" charset="0"/>
                          <a:ea typeface="PMingLiU" pitchFamily="18" charset="-120"/>
                          <a:cs typeface="Times New Roman" pitchFamily="18" charset="0"/>
                        </a:rPr>
                        <a:t>military planning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233363" algn="l" defTabSz="914400" rtl="0" eaLnBrk="0" fontAlgn="base" latinLnBrk="0" hangingPunct="0">
                        <a:lnSpc>
                          <a:spcPct val="100000"/>
                        </a:lnSpc>
                        <a:spcBef>
                          <a:spcPct val="0"/>
                        </a:spcBef>
                        <a:spcAft>
                          <a:spcPct val="0"/>
                        </a:spcAft>
                        <a:buClr>
                          <a:srgbClr val="990033"/>
                        </a:buClr>
                        <a:buSzPct val="90000"/>
                        <a:buFont typeface="Wingdings" pitchFamily="2" charset="2"/>
                        <a:buNone/>
                        <a:tabLst/>
                      </a:pPr>
                      <a:r>
                        <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rPr>
                        <a:t>Terrain, Brigade, Division, Field Artillery, Rotary Wing, Mission, Intent, SEIZE, FIND, Intent Area, Decision Point, </a:t>
                      </a:r>
                      <a:r>
                        <a:rPr kumimoji="0" lang="en-GB" altLang="zh-TW" sz="1000" b="0" i="0" u="none" strike="noStrike" cap="none" normalizeH="0" baseline="0" dirty="0" err="1" smtClean="0">
                          <a:ln>
                            <a:noFill/>
                          </a:ln>
                          <a:solidFill>
                            <a:schemeClr val="tx1"/>
                          </a:solidFill>
                          <a:effectLst/>
                          <a:latin typeface="Arial" charset="0"/>
                          <a:ea typeface="PMingLiU" pitchFamily="18" charset="-120"/>
                          <a:cs typeface="Times New Roman" pitchFamily="18" charset="0"/>
                        </a:rPr>
                        <a:t>ResourcePool</a:t>
                      </a:r>
                      <a:endParaRPr kumimoji="0" lang="en-GB" altLang="zh-TW" sz="1000" b="0" i="0" u="none" strike="noStrike" cap="none" normalizeH="0" baseline="0" dirty="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3DFD"/>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chor="t"/>
          <a:lstStyle/>
          <a:p>
            <a:pPr>
              <a:defRPr/>
            </a:pPr>
            <a:r>
              <a:rPr lang="en-US" dirty="0" smtClean="0"/>
              <a:t>Distributed, Cross-UK-US, Hierarchical Planning Evaluation</a:t>
            </a:r>
          </a:p>
        </p:txBody>
      </p:sp>
      <p:sp>
        <p:nvSpPr>
          <p:cNvPr id="3" name="Content Placeholder 2"/>
          <p:cNvSpPr>
            <a:spLocks noGrp="1"/>
          </p:cNvSpPr>
          <p:nvPr>
            <p:ph idx="1"/>
          </p:nvPr>
        </p:nvSpPr>
        <p:spPr>
          <a:xfrm>
            <a:off x="457200" y="1295400"/>
            <a:ext cx="8229600" cy="5448300"/>
          </a:xfrm>
        </p:spPr>
        <p:txBody>
          <a:bodyPr>
            <a:normAutofit fontScale="77500" lnSpcReduction="20000"/>
          </a:bodyPr>
          <a:lstStyle/>
          <a:p>
            <a:pPr>
              <a:lnSpc>
                <a:spcPct val="120000"/>
              </a:lnSpc>
              <a:defRPr/>
            </a:pPr>
            <a:r>
              <a:rPr lang="en-US" sz="2700" dirty="0" smtClean="0"/>
              <a:t>Evaluate the usability and effectiveness of formal planning representations by assessing</a:t>
            </a:r>
          </a:p>
          <a:p>
            <a:pPr lvl="1" eaLnBrk="1" hangingPunct="1">
              <a:defRPr/>
            </a:pPr>
            <a:r>
              <a:rPr lang="en-US" sz="2400" dirty="0" smtClean="0"/>
              <a:t>represent collaborative human-generated battle and functional plans at two levels of command of a joint US-UK operation.</a:t>
            </a:r>
          </a:p>
          <a:p>
            <a:pPr lvl="1" eaLnBrk="1" hangingPunct="1">
              <a:defRPr/>
            </a:pPr>
            <a:r>
              <a:rPr lang="en-US" sz="2400" dirty="0" smtClean="0"/>
              <a:t>ability of coalition team members to accurately understand concepts and relationships illustrated through the representations, and </a:t>
            </a:r>
          </a:p>
          <a:p>
            <a:pPr lvl="1">
              <a:defRPr/>
            </a:pPr>
            <a:r>
              <a:rPr lang="en-US" sz="2400" dirty="0" smtClean="0"/>
              <a:t>ability to achieve a common plan</a:t>
            </a:r>
            <a:endParaRPr lang="en-US" sz="2300" dirty="0" smtClean="0"/>
          </a:p>
          <a:p>
            <a:pPr>
              <a:lnSpc>
                <a:spcPct val="120000"/>
              </a:lnSpc>
              <a:defRPr/>
            </a:pPr>
            <a:endParaRPr lang="en-US" sz="2700" dirty="0" smtClean="0"/>
          </a:p>
          <a:p>
            <a:pPr>
              <a:lnSpc>
                <a:spcPct val="120000"/>
              </a:lnSpc>
              <a:defRPr/>
            </a:pPr>
            <a:r>
              <a:rPr lang="en-US" sz="2700" dirty="0" smtClean="0"/>
              <a:t>Demonstrate integration possibilities via CPM across multiple planning levels, work cultures, and </a:t>
            </a:r>
            <a:r>
              <a:rPr lang="en-US" sz="2700" dirty="0" err="1" smtClean="0"/>
              <a:t>organisations</a:t>
            </a:r>
            <a:r>
              <a:rPr lang="en-US" sz="2700" dirty="0" smtClean="0"/>
              <a:t>.</a:t>
            </a:r>
          </a:p>
          <a:p>
            <a:pPr>
              <a:lnSpc>
                <a:spcPct val="120000"/>
              </a:lnSpc>
              <a:defRPr/>
            </a:pPr>
            <a:endParaRPr lang="en-US" sz="2700" dirty="0" smtClean="0"/>
          </a:p>
          <a:p>
            <a:pPr>
              <a:lnSpc>
                <a:spcPct val="120000"/>
              </a:lnSpc>
              <a:defRPr/>
            </a:pPr>
            <a:r>
              <a:rPr lang="en-US" sz="2700" dirty="0" smtClean="0"/>
              <a:t>Evaluate whether rationale can be captured and expressed, and whether it is helpful in collaborative planning.</a:t>
            </a:r>
          </a:p>
          <a:p>
            <a:pPr>
              <a:lnSpc>
                <a:spcPct val="120000"/>
              </a:lnSpc>
              <a:defRPr/>
            </a:pPr>
            <a:endParaRPr lang="en-US" sz="2700" dirty="0" smtClean="0"/>
          </a:p>
          <a:p>
            <a:pPr>
              <a:lnSpc>
                <a:spcPct val="120000"/>
              </a:lnSpc>
              <a:defRPr/>
            </a:pPr>
            <a:r>
              <a:rPr lang="en-US" sz="2700" dirty="0" smtClean="0"/>
              <a:t>Understand planning as an example of realistic collaborative problem solving</a:t>
            </a:r>
            <a:endParaRPr lang="en-US" sz="2700"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lvl="0"/>
            <a:r>
              <a:rPr lang="en-US" sz="2800" dirty="0" smtClean="0"/>
              <a:t>Planners and Experimenters were to pay particular attention to:</a:t>
            </a:r>
          </a:p>
          <a:p>
            <a:pPr lvl="1"/>
            <a:r>
              <a:rPr lang="en-US" sz="2000" dirty="0" smtClean="0"/>
              <a:t>Things where the researchers have failed to communicate but are present in the plans. - failure to understand the CPM or CE</a:t>
            </a:r>
          </a:p>
          <a:p>
            <a:pPr lvl="1"/>
            <a:r>
              <a:rPr lang="en-US" sz="2000" dirty="0" smtClean="0"/>
              <a:t>Things which are not present in the plans but  could be added - failure to elucidate</a:t>
            </a:r>
          </a:p>
          <a:p>
            <a:pPr lvl="1"/>
            <a:r>
              <a:rPr lang="en-US" sz="2000" dirty="0" smtClean="0"/>
              <a:t>Things which are not present in the plans but could not be added without changing the CPM - deficiency in the CPM</a:t>
            </a:r>
          </a:p>
          <a:p>
            <a:pPr lvl="1"/>
            <a:r>
              <a:rPr lang="en-US" sz="2000" dirty="0" smtClean="0"/>
              <a:t>Details which are in the plans but are just wrong - failure to elucidate</a:t>
            </a:r>
          </a:p>
          <a:p>
            <a:pPr lvl="1"/>
            <a:r>
              <a:rPr lang="en-US" sz="2000" dirty="0" smtClean="0"/>
              <a:t>Concepts in the CE/CPM that are wrong - deficiency in the CPM</a:t>
            </a:r>
          </a:p>
          <a:p>
            <a:pPr lvl="1"/>
            <a:r>
              <a:rPr lang="en-US" sz="2000" dirty="0" smtClean="0"/>
              <a:t>Concepts in the CE/CPM that are different between US and UK - cultural differences</a:t>
            </a:r>
          </a:p>
          <a:p>
            <a:pPr>
              <a:buNone/>
            </a:pPr>
            <a:endParaRPr lang="en-US" sz="2000" dirty="0"/>
          </a:p>
        </p:txBody>
      </p:sp>
      <p:sp>
        <p:nvSpPr>
          <p:cNvPr id="3" name="Slide Number Placeholder 2"/>
          <p:cNvSpPr>
            <a:spLocks noGrp="1"/>
          </p:cNvSpPr>
          <p:nvPr>
            <p:ph type="sldNum" sz="quarter" idx="10"/>
          </p:nvPr>
        </p:nvSpPr>
        <p:spPr/>
        <p:txBody>
          <a:bodyPr/>
          <a:lstStyle/>
          <a:p>
            <a:fld id="{521BA2C7-717C-4D34-A103-287D082A9797}"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a:defRPr/>
            </a:pPr>
            <a:r>
              <a:rPr lang="en-US" dirty="0" smtClean="0"/>
              <a:t>Multiple Tools</a:t>
            </a:r>
            <a:endParaRPr lang="en-US" dirty="0"/>
          </a:p>
        </p:txBody>
      </p:sp>
      <p:pic>
        <p:nvPicPr>
          <p:cNvPr id="45060" name="Picture 1"/>
          <p:cNvPicPr>
            <a:picLocks noChangeAspect="1" noChangeArrowheads="1"/>
          </p:cNvPicPr>
          <p:nvPr/>
        </p:nvPicPr>
        <p:blipFill>
          <a:blip r:embed="rId2" cstate="print"/>
          <a:srcRect r="1849"/>
          <a:stretch>
            <a:fillRect/>
          </a:stretch>
        </p:blipFill>
        <p:spPr bwMode="auto">
          <a:xfrm>
            <a:off x="273382" y="3946287"/>
            <a:ext cx="4212662" cy="2181557"/>
          </a:xfrm>
          <a:prstGeom prst="rect">
            <a:avLst/>
          </a:prstGeom>
          <a:noFill/>
          <a:ln w="9525">
            <a:noFill/>
            <a:miter lim="800000"/>
            <a:headEnd/>
            <a:tailEnd/>
          </a:ln>
        </p:spPr>
      </p:pic>
      <p:pic>
        <p:nvPicPr>
          <p:cNvPr id="45061" name="Picture 2" descr="bde3.bmp"/>
          <p:cNvPicPr>
            <a:picLocks noChangeAspect="1" noChangeArrowheads="1"/>
          </p:cNvPicPr>
          <p:nvPr/>
        </p:nvPicPr>
        <p:blipFill>
          <a:blip r:embed="rId3" cstate="print"/>
          <a:srcRect/>
          <a:stretch>
            <a:fillRect/>
          </a:stretch>
        </p:blipFill>
        <p:spPr bwMode="auto">
          <a:xfrm>
            <a:off x="291152" y="1281706"/>
            <a:ext cx="4351212" cy="2553316"/>
          </a:xfrm>
          <a:prstGeom prst="rect">
            <a:avLst/>
          </a:prstGeom>
          <a:noFill/>
          <a:ln w="9525">
            <a:noFill/>
            <a:miter lim="800000"/>
            <a:headEnd/>
            <a:tailEnd/>
          </a:ln>
        </p:spPr>
      </p:pic>
      <p:pic>
        <p:nvPicPr>
          <p:cNvPr id="45062" name="Picture 1"/>
          <p:cNvPicPr>
            <a:picLocks noChangeAspect="1" noChangeArrowheads="1"/>
          </p:cNvPicPr>
          <p:nvPr/>
        </p:nvPicPr>
        <p:blipFill>
          <a:blip r:embed="rId4" cstate="print"/>
          <a:srcRect/>
          <a:stretch>
            <a:fillRect/>
          </a:stretch>
        </p:blipFill>
        <p:spPr bwMode="auto">
          <a:xfrm>
            <a:off x="4762214" y="1282368"/>
            <a:ext cx="4194089" cy="2552653"/>
          </a:xfrm>
          <a:prstGeom prst="rect">
            <a:avLst/>
          </a:prstGeom>
          <a:noFill/>
          <a:ln w="9525">
            <a:noFill/>
            <a:miter lim="800000"/>
            <a:headEnd/>
            <a:tailEnd/>
          </a:ln>
        </p:spPr>
      </p:pic>
      <p:sp>
        <p:nvSpPr>
          <p:cNvPr id="45063"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45064" name="Rectangle 5"/>
          <p:cNvSpPr>
            <a:spLocks noChangeArrowheads="1"/>
          </p:cNvSpPr>
          <p:nvPr/>
        </p:nvSpPr>
        <p:spPr bwMode="auto">
          <a:xfrm>
            <a:off x="0" y="1552575"/>
            <a:ext cx="9144000" cy="0"/>
          </a:xfrm>
          <a:prstGeom prst="rect">
            <a:avLst/>
          </a:prstGeom>
          <a:noFill/>
          <a:ln w="9525">
            <a:noFill/>
            <a:miter lim="800000"/>
            <a:headEnd/>
            <a:tailEnd/>
          </a:ln>
        </p:spPr>
        <p:txBody>
          <a:bodyPr wrap="none" anchor="ctr">
            <a:spAutoFit/>
          </a:bodyPr>
          <a:lstStyle/>
          <a:p>
            <a:pPr eaLnBrk="0" hangingPunct="0"/>
            <a:r>
              <a:rPr lang="en-US" sz="1100"/>
              <a:t> </a:t>
            </a:r>
            <a:endParaRPr lang="en-US"/>
          </a:p>
        </p:txBody>
      </p:sp>
      <p:sp>
        <p:nvSpPr>
          <p:cNvPr id="45065" name="Rectangle 6"/>
          <p:cNvSpPr>
            <a:spLocks noChangeArrowheads="1"/>
          </p:cNvSpPr>
          <p:nvPr/>
        </p:nvSpPr>
        <p:spPr bwMode="auto">
          <a:xfrm>
            <a:off x="0" y="2647950"/>
            <a:ext cx="9144000" cy="0"/>
          </a:xfrm>
          <a:prstGeom prst="rect">
            <a:avLst/>
          </a:prstGeom>
          <a:noFill/>
          <a:ln w="9525">
            <a:noFill/>
            <a:miter lim="800000"/>
            <a:headEnd/>
            <a:tailEnd/>
          </a:ln>
        </p:spPr>
        <p:txBody>
          <a:bodyPr wrap="none" anchor="ctr">
            <a:spAutoFit/>
          </a:bodyPr>
          <a:lstStyle/>
          <a:p>
            <a:pPr eaLnBrk="0" hangingPunct="0"/>
            <a:r>
              <a:rPr lang="en-US" sz="1100"/>
              <a:t> </a:t>
            </a:r>
            <a:endParaRPr lang="en-US"/>
          </a:p>
        </p:txBody>
      </p:sp>
      <p:pic>
        <p:nvPicPr>
          <p:cNvPr id="11" name="Picture 13"/>
          <p:cNvPicPr>
            <a:picLocks noChangeAspect="1" noChangeArrowheads="1"/>
          </p:cNvPicPr>
          <p:nvPr/>
        </p:nvPicPr>
        <p:blipFill>
          <a:blip r:embed="rId5" cstate="print"/>
          <a:srcRect r="16684"/>
          <a:stretch>
            <a:fillRect/>
          </a:stretch>
        </p:blipFill>
        <p:spPr bwMode="auto">
          <a:xfrm>
            <a:off x="4784448" y="3866481"/>
            <a:ext cx="3663518" cy="274935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Organisation &amp; Participants</a:t>
            </a:r>
            <a:endParaRPr lang="en-US" dirty="0"/>
          </a:p>
        </p:txBody>
      </p:sp>
      <p:sp>
        <p:nvSpPr>
          <p:cNvPr id="4" name="Slide Number Placeholder 3"/>
          <p:cNvSpPr>
            <a:spLocks noGrp="1"/>
          </p:cNvSpPr>
          <p:nvPr>
            <p:ph type="sldNum" sz="quarter" idx="10"/>
          </p:nvPr>
        </p:nvSpPr>
        <p:spPr/>
        <p:txBody>
          <a:bodyPr/>
          <a:lstStyle/>
          <a:p>
            <a:fld id="{4162EEFE-3A36-4BC0-B53A-69703EDC3B13}" type="slidenum">
              <a:rPr lang="en-US" smtClean="0"/>
              <a:pPr/>
              <a:t>7</a:t>
            </a:fld>
            <a:endParaRPr lang="en-US"/>
          </a:p>
        </p:txBody>
      </p:sp>
      <p:pic>
        <p:nvPicPr>
          <p:cNvPr id="6" name="Picture 5" descr="ITA-CommandStructure"/>
          <p:cNvPicPr>
            <a:picLocks noChangeAspect="1"/>
          </p:cNvPicPr>
          <p:nvPr/>
        </p:nvPicPr>
        <p:blipFill>
          <a:blip r:embed="rId3" cstate="print"/>
          <a:srcRect/>
          <a:stretch>
            <a:fillRect/>
          </a:stretch>
        </p:blipFill>
        <p:spPr bwMode="auto">
          <a:xfrm>
            <a:off x="200025" y="1346132"/>
            <a:ext cx="8716423" cy="42976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1"/>
          </p:nvPr>
        </p:nvSpPr>
        <p:spPr>
          <a:xfrm>
            <a:off x="6553200" y="6245225"/>
            <a:ext cx="2133600" cy="476250"/>
          </a:xfrm>
          <a:noFill/>
        </p:spPr>
        <p:txBody>
          <a:bodyPr/>
          <a:lstStyle/>
          <a:p>
            <a:fld id="{853C28BB-22DE-40C6-BA40-DB39D54FD5B1}" type="slidenum">
              <a:rPr lang="en-GB" smtClean="0"/>
              <a:pPr/>
              <a:t>8</a:t>
            </a:fld>
            <a:endParaRPr lang="en-GB" smtClean="0"/>
          </a:p>
        </p:txBody>
      </p:sp>
      <p:sp>
        <p:nvSpPr>
          <p:cNvPr id="52228" name="Rectangle 4"/>
          <p:cNvSpPr>
            <a:spLocks noGrp="1" noChangeArrowheads="1"/>
          </p:cNvSpPr>
          <p:nvPr>
            <p:ph type="title"/>
          </p:nvPr>
        </p:nvSpPr>
        <p:spPr>
          <a:xfrm>
            <a:off x="1366838" y="292100"/>
            <a:ext cx="7319962" cy="563563"/>
          </a:xfrm>
        </p:spPr>
        <p:txBody>
          <a:bodyPr/>
          <a:lstStyle/>
          <a:p>
            <a:pPr>
              <a:defRPr/>
            </a:pPr>
            <a:r>
              <a:rPr lang="en-GB" sz="4000" dirty="0"/>
              <a:t>NY and KRH Missions</a:t>
            </a:r>
          </a:p>
        </p:txBody>
      </p:sp>
      <p:pic>
        <p:nvPicPr>
          <p:cNvPr id="46084" name="Picture 10"/>
          <p:cNvPicPr>
            <a:picLocks noGrp="1" noChangeAspect="1" noChangeArrowheads="1"/>
          </p:cNvPicPr>
          <p:nvPr>
            <p:ph idx="1"/>
          </p:nvPr>
        </p:nvPicPr>
        <p:blipFill>
          <a:blip r:embed="rId2" cstate="print"/>
          <a:srcRect/>
          <a:stretch>
            <a:fillRect/>
          </a:stretch>
        </p:blipFill>
        <p:spPr>
          <a:xfrm>
            <a:off x="393700" y="1271588"/>
            <a:ext cx="8189913" cy="513238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4" name="Content Placeholder 3"/>
          <p:cNvSpPr>
            <a:spLocks noGrp="1"/>
          </p:cNvSpPr>
          <p:nvPr>
            <p:ph idx="1"/>
          </p:nvPr>
        </p:nvSpPr>
        <p:spPr/>
        <p:txBody>
          <a:bodyPr/>
          <a:lstStyle/>
          <a:p>
            <a:r>
              <a:rPr lang="en-US" sz="2800" dirty="0" err="1" smtClean="0"/>
              <a:t>Deployability</a:t>
            </a:r>
            <a:r>
              <a:rPr lang="en-US" sz="2800" dirty="0" smtClean="0"/>
              <a:t> of CPM</a:t>
            </a:r>
          </a:p>
          <a:p>
            <a:pPr lvl="1"/>
            <a:r>
              <a:rPr lang="en-US" sz="2800" dirty="0" smtClean="0"/>
              <a:t>Demonstrated several types of tool integration using CPM</a:t>
            </a:r>
          </a:p>
          <a:p>
            <a:r>
              <a:rPr lang="en-US" sz="2800" dirty="0" smtClean="0"/>
              <a:t>Planning across multiple levels in a military hierarchy</a:t>
            </a:r>
          </a:p>
          <a:p>
            <a:pPr lvl="1"/>
            <a:r>
              <a:rPr lang="en-US" sz="2800" dirty="0" smtClean="0"/>
              <a:t>Maneuver plans between the Brigade and Battalions</a:t>
            </a:r>
          </a:p>
          <a:p>
            <a:r>
              <a:rPr lang="en-US" sz="2800" dirty="0" smtClean="0"/>
              <a:t>Planning across multiple disciplines</a:t>
            </a:r>
          </a:p>
          <a:p>
            <a:pPr lvl="1"/>
            <a:r>
              <a:rPr lang="en-US" sz="2800" dirty="0" smtClean="0"/>
              <a:t>Maneuver and FIRE plans</a:t>
            </a:r>
          </a:p>
          <a:p>
            <a:pPr lvl="1"/>
            <a:endParaRPr lang="en-US" sz="2800" dirty="0" smtClean="0"/>
          </a:p>
        </p:txBody>
      </p:sp>
      <p:sp>
        <p:nvSpPr>
          <p:cNvPr id="3" name="Slide Number Placeholder 2"/>
          <p:cNvSpPr>
            <a:spLocks noGrp="1"/>
          </p:cNvSpPr>
          <p:nvPr>
            <p:ph type="sldNum" sz="quarter" idx="10"/>
          </p:nvPr>
        </p:nvSpPr>
        <p:spPr/>
        <p:txBody>
          <a:bodyPr/>
          <a:lstStyle/>
          <a:p>
            <a:fld id="{521BA2C7-717C-4D34-A103-287D082A9797}" type="slidenum">
              <a:rPr lang="en-US" smtClean="0"/>
              <a:pPr/>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8/31/2006 2:58:12 PM&quot;&gt;&lt;Slide id=&quot;256&quot; dur=&quot;1.863&quot;/&gt;&lt;/Timings&gt;&lt;/WMTools&gt;"/>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965</Words>
  <Application>Microsoft Office PowerPoint</Application>
  <PresentationFormat>On-screen Show (4:3)</PresentationFormat>
  <Paragraphs>119</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Custom Design</vt:lpstr>
      <vt:lpstr>Lessons Learned from an Evaluation of a Shared Representation to Support Collaboration</vt:lpstr>
      <vt:lpstr>The Problem</vt:lpstr>
      <vt:lpstr>The Collaborative Planning Model</vt:lpstr>
      <vt:lpstr>Distributed, Cross-UK-US, Hierarchical Planning Evaluation</vt:lpstr>
      <vt:lpstr>Slide 5</vt:lpstr>
      <vt:lpstr>Multiple Tools</vt:lpstr>
      <vt:lpstr>Organisation &amp; Participants</vt:lpstr>
      <vt:lpstr>NY and KRH Missions</vt:lpstr>
      <vt:lpstr>Lessons Learned</vt:lpstr>
      <vt:lpstr>Lessons Learned</vt:lpstr>
      <vt:lpstr>Lessons Learned</vt:lpstr>
      <vt:lpstr>Future Directions</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134</cp:revision>
  <dcterms:created xsi:type="dcterms:W3CDTF">1900-12-31T23:00:00Z</dcterms:created>
  <dcterms:modified xsi:type="dcterms:W3CDTF">2012-02-16T01:58:05Z</dcterms:modified>
</cp:coreProperties>
</file>